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5"/>
  </p:notesMasterIdLst>
  <p:sldIdLst>
    <p:sldId id="265" r:id="rId2"/>
    <p:sldId id="363" r:id="rId3"/>
    <p:sldId id="300" r:id="rId4"/>
    <p:sldId id="301" r:id="rId5"/>
    <p:sldId id="299" r:id="rId6"/>
    <p:sldId id="270" r:id="rId7"/>
    <p:sldId id="272" r:id="rId8"/>
    <p:sldId id="298" r:id="rId9"/>
    <p:sldId id="274" r:id="rId10"/>
    <p:sldId id="275" r:id="rId11"/>
    <p:sldId id="276" r:id="rId12"/>
    <p:sldId id="313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15" r:id="rId24"/>
    <p:sldId id="316" r:id="rId25"/>
    <p:sldId id="317" r:id="rId26"/>
    <p:sldId id="318" r:id="rId27"/>
    <p:sldId id="319" r:id="rId28"/>
    <p:sldId id="320" r:id="rId29"/>
    <p:sldId id="360" r:id="rId30"/>
    <p:sldId id="326" r:id="rId31"/>
    <p:sldId id="358" r:id="rId32"/>
    <p:sldId id="359" r:id="rId33"/>
    <p:sldId id="321" r:id="rId34"/>
    <p:sldId id="322" r:id="rId35"/>
    <p:sldId id="323" r:id="rId36"/>
    <p:sldId id="327" r:id="rId37"/>
    <p:sldId id="328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7" r:id="rId51"/>
    <p:sldId id="346" r:id="rId52"/>
    <p:sldId id="344" r:id="rId53"/>
    <p:sldId id="349" r:id="rId54"/>
    <p:sldId id="350" r:id="rId55"/>
    <p:sldId id="352" r:id="rId56"/>
    <p:sldId id="351" r:id="rId57"/>
    <p:sldId id="348" r:id="rId58"/>
    <p:sldId id="353" r:id="rId59"/>
    <p:sldId id="357" r:id="rId60"/>
    <p:sldId id="354" r:id="rId61"/>
    <p:sldId id="355" r:id="rId62"/>
    <p:sldId id="343" r:id="rId63"/>
    <p:sldId id="268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  <p14:sldId id="363"/>
            <p14:sldId id="300"/>
            <p14:sldId id="301"/>
            <p14:sldId id="299"/>
          </p14:sldIdLst>
        </p14:section>
        <p14:section name="content" id="{AE999BAE-2150-4B27-8D23-110EB47F0269}">
          <p14:sldIdLst>
            <p14:sldId id="270"/>
            <p14:sldId id="272"/>
            <p14:sldId id="298"/>
            <p14:sldId id="274"/>
            <p14:sldId id="275"/>
            <p14:sldId id="276"/>
            <p14:sldId id="313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315"/>
            <p14:sldId id="316"/>
            <p14:sldId id="317"/>
            <p14:sldId id="318"/>
            <p14:sldId id="319"/>
            <p14:sldId id="320"/>
            <p14:sldId id="360"/>
            <p14:sldId id="326"/>
            <p14:sldId id="358"/>
            <p14:sldId id="359"/>
            <p14:sldId id="321"/>
            <p14:sldId id="322"/>
            <p14:sldId id="323"/>
            <p14:sldId id="327"/>
            <p14:sldId id="328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7"/>
            <p14:sldId id="346"/>
            <p14:sldId id="344"/>
            <p14:sldId id="349"/>
            <p14:sldId id="350"/>
            <p14:sldId id="352"/>
            <p14:sldId id="351"/>
            <p14:sldId id="348"/>
            <p14:sldId id="353"/>
            <p14:sldId id="357"/>
            <p14:sldId id="354"/>
            <p14:sldId id="355"/>
            <p14:sldId id="343"/>
          </p14:sldIdLst>
        </p14:section>
        <p14:section name="Final" id="{E1E3221E-6D36-4C82-B070-E76D7D2AEF9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Oanakiaja" initials="ZO" lastIdx="2" clrIdx="0">
    <p:extLst>
      <p:ext uri="{19B8F6BF-5375-455C-9EA6-DF929625EA0E}">
        <p15:presenceInfo xmlns:p15="http://schemas.microsoft.com/office/powerpoint/2012/main" userId="17442046627c69f6" providerId="Windows Live"/>
      </p:ext>
    </p:extLst>
  </p:cmAuthor>
  <p:cmAuthor id="2" name="alter cherish" initials="ac" lastIdx="1" clrIdx="1">
    <p:extLst>
      <p:ext uri="{19B8F6BF-5375-455C-9EA6-DF929625EA0E}">
        <p15:presenceInfo xmlns:p15="http://schemas.microsoft.com/office/powerpoint/2012/main" userId="07fcb5f569bc55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1601" autoAdjust="0"/>
  </p:normalViewPr>
  <p:slideViewPr>
    <p:cSldViewPr snapToGrid="0">
      <p:cViewPr varScale="1">
        <p:scale>
          <a:sx n="86" d="100"/>
          <a:sy n="86" d="100"/>
        </p:scale>
        <p:origin x="61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3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09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845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0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034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699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47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BFEB-BFFB-4E67-BF78-54856BC58706}" type="datetime1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D479-4C13-45E4-A4CC-802D3EA7082A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A169-FF17-41CC-A73F-DC854B03B709}" type="datetime1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729DD-C085-44AB-BE59-B57C6829C70F}" type="datetime1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3452-9B95-4EA9-B0B2-BE50CF27E09A}" type="datetime1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121D-D512-4622-B6DD-5B35B6B783BC}" type="datetime1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D8957-3D2A-41C2-9043-3DCD4DF07701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10.png"/><Relationship Id="rId4" Type="http://schemas.openxmlformats.org/officeDocument/2006/relationships/image" Target="../media/image48.png"/><Relationship Id="rId9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260C-2AF4-4C60-82F6-E681C90FDCA1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 panose="020F0502020204030204"/>
                <a:cs typeface="Calibri" panose="020F0502020204030204"/>
              </a:rPr>
              <a:t>Dr. </a:t>
            </a:r>
            <a:r>
              <a:rPr lang="en-US" sz="2400" spc="-85" dirty="0">
                <a:latin typeface="Calibri" panose="020F0502020204030204"/>
                <a:cs typeface="Calibri" panose="020F0502020204030204"/>
              </a:rPr>
              <a:t>Beilun Wang</a:t>
            </a:r>
            <a:r>
              <a:rPr sz="2400" spc="55" dirty="0">
                <a:latin typeface="Calibri" panose="020F0502020204030204"/>
                <a:cs typeface="Calibri" panose="020F0502020204030204"/>
              </a:rPr>
              <a:t> 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latin typeface="Calibri" panose="020F0502020204030204"/>
                <a:cs typeface="Calibri" panose="020F0502020204030204"/>
              </a:rPr>
              <a:t>         Southeast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University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              School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of  Computer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latin typeface="Calibri" panose="020F0502020204030204"/>
                <a:cs typeface="Calibri" panose="020F0502020204030204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/>
              <a:t>Machine</a:t>
            </a:r>
            <a:r>
              <a:rPr lang="en-US" sz="5300" spc="-35" dirty="0"/>
              <a:t> </a:t>
            </a:r>
            <a:r>
              <a:rPr lang="en-US" sz="5300" spc="45" dirty="0"/>
              <a:t>Learning</a:t>
            </a:r>
            <a:endParaRPr lang="en-US" sz="5300" dirty="0"/>
          </a:p>
        </p:txBody>
      </p:sp>
      <p:sp>
        <p:nvSpPr>
          <p:cNvPr id="15" name="object 7"/>
          <p:cNvSpPr txBox="1"/>
          <p:nvPr/>
        </p:nvSpPr>
        <p:spPr>
          <a:xfrm>
            <a:off x="1657350" y="2118360"/>
            <a:ext cx="6220427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00" b="0" spc="3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Lecture </a:t>
            </a:r>
            <a:r>
              <a:rPr lang="en-US" altLang="zh-CN" sz="54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6</a:t>
            </a:r>
            <a:r>
              <a:rPr sz="54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:</a:t>
            </a:r>
            <a:r>
              <a:rPr lang="en-US" sz="540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LR Model with Regularizations</a:t>
            </a:r>
            <a:endParaRPr sz="5400" dirty="0">
              <a:latin typeface="Calibri Light" panose="020F030202020403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6903-9FB3-4AFD-9C6A-E3E4FA7B1CDD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967A266-C7A2-4231-8720-312F5976C6C1}"/>
              </a:ext>
            </a:extLst>
          </p:cNvPr>
          <p:cNvSpPr/>
          <p:nvPr/>
        </p:nvSpPr>
        <p:spPr>
          <a:xfrm>
            <a:off x="154516" y="2472999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Vector norms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4338-AA8B-45F5-B520-BCD38068EA1F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12C4325-9EBA-4B66-A42B-A3D03B805965}"/>
              </a:ext>
            </a:extLst>
          </p:cNvPr>
          <p:cNvSpPr txBox="1">
            <a:spLocks/>
          </p:cNvSpPr>
          <p:nvPr/>
        </p:nvSpPr>
        <p:spPr>
          <a:xfrm>
            <a:off x="628650" y="1586822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norm of a 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vector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||x|| 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is informally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measure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 the </a:t>
            </a:r>
            <a:r>
              <a:rPr lang="en-US" altLang="zh-CN" spc="-5" dirty="0">
                <a:latin typeface="Yu Gothic" panose="020B0400000000000000" charset="-128"/>
                <a:cs typeface="Yu Gothic" panose="020B0400000000000000" charset="-128"/>
              </a:rPr>
              <a:t>“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en-US" altLang="zh-CN" spc="-5" dirty="0">
                <a:latin typeface="Yu Gothic" panose="020B0400000000000000" charset="-128"/>
                <a:cs typeface="Yu Gothic" panose="020B0400000000000000" charset="-128"/>
              </a:rPr>
              <a:t>”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the</a:t>
            </a:r>
            <a:r>
              <a:rPr lang="en-US" altLang="zh-CN" spc="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pc="-60" dirty="0">
                <a:latin typeface="Calibri" panose="020F0502020204030204" pitchFamily="34" charset="0"/>
                <a:cs typeface="Calibri" panose="020F0502020204030204" pitchFamily="34" charset="0"/>
              </a:rPr>
              <a:t>vector.</a:t>
            </a:r>
          </a:p>
          <a:p>
            <a:pPr marL="0" indent="0">
              <a:buNone/>
            </a:pPr>
            <a:endParaRPr lang="en-US" altLang="zh-CN" spc="-6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6450" lvl="1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–"/>
              <a:tabLst>
                <a:tab pos="349250" algn="l"/>
              </a:tabLst>
            </a:pPr>
            <a:endParaRPr lang="en-US" altLang="zh-CN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3600" lvl="1" indent="-3429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Common norms: L</a:t>
            </a:r>
            <a:r>
              <a:rPr lang="en-US" altLang="zh-CN" spc="-7" baseline="-17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baseline="-17000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(Euclidean)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9250" indent="-285750">
              <a:lnSpc>
                <a:spcPct val="100000"/>
              </a:lnSpc>
              <a:spcBef>
                <a:spcPts val="1580"/>
              </a:spcBef>
              <a:buFont typeface="Arial" panose="020B0604020202020204" pitchFamily="34" charset="0"/>
              <a:buChar char="–"/>
              <a:tabLst>
                <a:tab pos="349250" algn="l"/>
              </a:tabLst>
            </a:pPr>
            <a:endParaRPr lang="en-US" altLang="zh-CN" sz="4000" spc="-7" baseline="1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700" lvl="1" indent="0">
              <a:lnSpc>
                <a:spcPct val="100000"/>
              </a:lnSpc>
              <a:spcBef>
                <a:spcPts val="100"/>
              </a:spcBef>
              <a:buNone/>
              <a:tabLst>
                <a:tab pos="349250" algn="l"/>
              </a:tabLst>
            </a:pPr>
            <a:endParaRPr lang="en-US" altLang="zh-CN" sz="4000" spc="-7" baseline="1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700" lvl="1" indent="0">
              <a:lnSpc>
                <a:spcPct val="100000"/>
              </a:lnSpc>
              <a:spcBef>
                <a:spcPts val="100"/>
              </a:spcBef>
              <a:buNone/>
              <a:tabLst>
                <a:tab pos="349250" algn="l"/>
              </a:tabLst>
            </a:pPr>
            <a:endParaRPr lang="en-US" altLang="zh-CN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3600" lvl="1" indent="-3429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lang="en-US" altLang="zh-CN" spc="-5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pc="-7" baseline="-17000" dirty="0" err="1">
                <a:latin typeface="Calibri" panose="020F0502020204030204" pitchFamily="34" charset="0"/>
                <a:cs typeface="Calibri" panose="020F0502020204030204" pitchFamily="34" charset="0"/>
              </a:rPr>
              <a:t>infinity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BF469B-7F64-4675-85E6-B5B2933AA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B2E9"/>
                </a:solidFill>
                <a:effectLst/>
                <a:latin typeface="Arial" panose="020B0604020202020204" pitchFamily="34" charset="0"/>
                <a:ea typeface="Helvetica Neue"/>
              </a:rPr>
              <a:t>​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05" y="2278271"/>
            <a:ext cx="3071694" cy="127488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316251" y="4091499"/>
            <a:ext cx="6822265" cy="1352594"/>
            <a:chOff x="1316251" y="4091499"/>
            <a:chExt cx="6822265" cy="135259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3707CBB-D43F-4A68-B907-9EEA29A04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17"/>
            <a:stretch/>
          </p:blipFill>
          <p:spPr>
            <a:xfrm>
              <a:off x="1316251" y="4091499"/>
              <a:ext cx="6822265" cy="120970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0305" y="4244602"/>
              <a:ext cx="2343191" cy="119949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9127" y="4120021"/>
              <a:ext cx="2190296" cy="1285425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997" y="5983579"/>
            <a:ext cx="2655006" cy="5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A0962-8861-4BC7-9E08-6EE7A0A5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Vector norms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4B5FDE-0DF5-477C-8F19-A526E2FBF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A119-AED3-4801-8E00-8E5953402791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CF1093-A995-4C30-9108-1CFDDFEF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353810-E84A-48DE-86B8-1EA35FE1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B4285E3-632B-4B43-9705-5E6E5BEE7A31}"/>
              </a:ext>
            </a:extLst>
          </p:cNvPr>
          <p:cNvSpPr txBox="1">
            <a:spLocks/>
          </p:cNvSpPr>
          <p:nvPr/>
        </p:nvSpPr>
        <p:spPr>
          <a:xfrm>
            <a:off x="287796" y="1379777"/>
            <a:ext cx="477710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35" dirty="0">
                <a:latin typeface="Calibri" panose="020F0502020204030204" pitchFamily="34" charset="0"/>
                <a:cs typeface="Calibri" panose="020F0502020204030204" pitchFamily="34" charset="0"/>
              </a:rPr>
              <a:t>Vector 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Norm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(L2, </a:t>
            </a:r>
            <a:r>
              <a:rPr lang="en-US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 p=2)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54B298-9DEC-4670-BDFD-D02B59232E81}"/>
              </a:ext>
            </a:extLst>
          </p:cNvPr>
          <p:cNvGrpSpPr/>
          <p:nvPr/>
        </p:nvGrpSpPr>
        <p:grpSpPr>
          <a:xfrm>
            <a:off x="674914" y="835495"/>
            <a:ext cx="8121378" cy="5065922"/>
            <a:chOff x="0" y="784202"/>
            <a:chExt cx="9144635" cy="5704205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BF310569-DF3F-47C4-B5FF-9FC8DD24A6B1}"/>
                </a:ext>
              </a:extLst>
            </p:cNvPr>
            <p:cNvSpPr/>
            <p:nvPr/>
          </p:nvSpPr>
          <p:spPr>
            <a:xfrm>
              <a:off x="0" y="3304483"/>
              <a:ext cx="9144635" cy="100330"/>
            </a:xfrm>
            <a:custGeom>
              <a:avLst/>
              <a:gdLst/>
              <a:ahLst/>
              <a:cxnLst/>
              <a:rect l="l" t="t" r="r" b="b"/>
              <a:pathLst>
                <a:path w="9144635" h="100329">
                  <a:moveTo>
                    <a:pt x="9058506" y="0"/>
                  </a:moveTo>
                  <a:lnTo>
                    <a:pt x="9055591" y="767"/>
                  </a:lnTo>
                  <a:lnTo>
                    <a:pt x="9052939" y="5309"/>
                  </a:lnTo>
                  <a:lnTo>
                    <a:pt x="9053706" y="8227"/>
                  </a:lnTo>
                  <a:lnTo>
                    <a:pt x="9116955" y="45136"/>
                  </a:lnTo>
                  <a:lnTo>
                    <a:pt x="9134395" y="45139"/>
                  </a:lnTo>
                  <a:lnTo>
                    <a:pt x="9134393" y="54664"/>
                  </a:lnTo>
                  <a:lnTo>
                    <a:pt x="9116949" y="54664"/>
                  </a:lnTo>
                  <a:lnTo>
                    <a:pt x="9053692" y="91549"/>
                  </a:lnTo>
                  <a:lnTo>
                    <a:pt x="9052924" y="94465"/>
                  </a:lnTo>
                  <a:lnTo>
                    <a:pt x="9055574" y="99010"/>
                  </a:lnTo>
                  <a:lnTo>
                    <a:pt x="9058490" y="99777"/>
                  </a:lnTo>
                  <a:lnTo>
                    <a:pt x="9135857" y="54664"/>
                  </a:lnTo>
                  <a:lnTo>
                    <a:pt x="9134393" y="54664"/>
                  </a:lnTo>
                  <a:lnTo>
                    <a:pt x="9135862" y="54661"/>
                  </a:lnTo>
                  <a:lnTo>
                    <a:pt x="9144022" y="49903"/>
                  </a:lnTo>
                  <a:lnTo>
                    <a:pt x="9058506" y="0"/>
                  </a:lnTo>
                  <a:close/>
                </a:path>
                <a:path w="9144635" h="100329">
                  <a:moveTo>
                    <a:pt x="9125119" y="49900"/>
                  </a:moveTo>
                  <a:lnTo>
                    <a:pt x="9116954" y="54661"/>
                  </a:lnTo>
                  <a:lnTo>
                    <a:pt x="9134393" y="54664"/>
                  </a:lnTo>
                  <a:lnTo>
                    <a:pt x="9134393" y="54015"/>
                  </a:lnTo>
                  <a:lnTo>
                    <a:pt x="9132170" y="54015"/>
                  </a:lnTo>
                  <a:lnTo>
                    <a:pt x="9125119" y="49900"/>
                  </a:lnTo>
                  <a:close/>
                </a:path>
                <a:path w="9144635" h="100329">
                  <a:moveTo>
                    <a:pt x="1" y="43553"/>
                  </a:moveTo>
                  <a:lnTo>
                    <a:pt x="0" y="53078"/>
                  </a:lnTo>
                  <a:lnTo>
                    <a:pt x="9116954" y="54661"/>
                  </a:lnTo>
                  <a:lnTo>
                    <a:pt x="9125119" y="49900"/>
                  </a:lnTo>
                  <a:lnTo>
                    <a:pt x="9116955" y="45136"/>
                  </a:lnTo>
                  <a:lnTo>
                    <a:pt x="1" y="43553"/>
                  </a:lnTo>
                  <a:close/>
                </a:path>
                <a:path w="9144635" h="100329">
                  <a:moveTo>
                    <a:pt x="9132172" y="45788"/>
                  </a:moveTo>
                  <a:lnTo>
                    <a:pt x="9125119" y="49900"/>
                  </a:lnTo>
                  <a:lnTo>
                    <a:pt x="9132170" y="54015"/>
                  </a:lnTo>
                  <a:lnTo>
                    <a:pt x="9132172" y="45788"/>
                  </a:lnTo>
                  <a:close/>
                </a:path>
                <a:path w="9144635" h="100329">
                  <a:moveTo>
                    <a:pt x="9134395" y="45788"/>
                  </a:moveTo>
                  <a:lnTo>
                    <a:pt x="9132172" y="45788"/>
                  </a:lnTo>
                  <a:lnTo>
                    <a:pt x="9132170" y="54015"/>
                  </a:lnTo>
                  <a:lnTo>
                    <a:pt x="9134393" y="54015"/>
                  </a:lnTo>
                  <a:lnTo>
                    <a:pt x="9134395" y="45788"/>
                  </a:lnTo>
                  <a:close/>
                </a:path>
                <a:path w="9144635" h="100329">
                  <a:moveTo>
                    <a:pt x="9116955" y="45136"/>
                  </a:moveTo>
                  <a:lnTo>
                    <a:pt x="9125119" y="49900"/>
                  </a:lnTo>
                  <a:lnTo>
                    <a:pt x="9132172" y="45788"/>
                  </a:lnTo>
                  <a:lnTo>
                    <a:pt x="9134395" y="45788"/>
                  </a:lnTo>
                  <a:lnTo>
                    <a:pt x="9134395" y="45139"/>
                  </a:lnTo>
                  <a:lnTo>
                    <a:pt x="9116955" y="45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F6E83423-1CF1-4902-A877-AD7930BC0E53}"/>
                </a:ext>
              </a:extLst>
            </p:cNvPr>
            <p:cNvSpPr/>
            <p:nvPr/>
          </p:nvSpPr>
          <p:spPr>
            <a:xfrm>
              <a:off x="4278312" y="3298825"/>
              <a:ext cx="107950" cy="1079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40A49732-A8A2-42FC-B6B9-716B63D4A9F3}"/>
                </a:ext>
              </a:extLst>
            </p:cNvPr>
            <p:cNvSpPr/>
            <p:nvPr/>
          </p:nvSpPr>
          <p:spPr>
            <a:xfrm>
              <a:off x="5105400" y="3309937"/>
              <a:ext cx="109537" cy="107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FCBBAAF8-EAF7-4ED1-932A-D13ED7425F02}"/>
                </a:ext>
              </a:extLst>
            </p:cNvPr>
            <p:cNvSpPr/>
            <p:nvPr/>
          </p:nvSpPr>
          <p:spPr>
            <a:xfrm>
              <a:off x="5986462" y="3298825"/>
              <a:ext cx="109537" cy="107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B1298F47-8AA9-47BF-9E94-21F7059D4476}"/>
                </a:ext>
              </a:extLst>
            </p:cNvPr>
            <p:cNvSpPr/>
            <p:nvPr/>
          </p:nvSpPr>
          <p:spPr>
            <a:xfrm>
              <a:off x="6770687" y="3309937"/>
              <a:ext cx="109537" cy="107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8D6B5EBA-D9A6-462E-B80E-F030B27DC50E}"/>
                </a:ext>
              </a:extLst>
            </p:cNvPr>
            <p:cNvSpPr/>
            <p:nvPr/>
          </p:nvSpPr>
          <p:spPr>
            <a:xfrm>
              <a:off x="3417887" y="3298825"/>
              <a:ext cx="109537" cy="107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EBA62D3E-11F2-4689-9693-EA3267CF7BDF}"/>
                </a:ext>
              </a:extLst>
            </p:cNvPr>
            <p:cNvSpPr/>
            <p:nvPr/>
          </p:nvSpPr>
          <p:spPr>
            <a:xfrm>
              <a:off x="2460625" y="3298825"/>
              <a:ext cx="107950" cy="1079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3135FD06-D83A-42CF-AFFA-C03F2CFC8576}"/>
                </a:ext>
              </a:extLst>
            </p:cNvPr>
            <p:cNvSpPr/>
            <p:nvPr/>
          </p:nvSpPr>
          <p:spPr>
            <a:xfrm>
              <a:off x="1665287" y="3309937"/>
              <a:ext cx="109537" cy="107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C257651A-5346-432E-8662-3244CEE761E8}"/>
                </a:ext>
              </a:extLst>
            </p:cNvPr>
            <p:cNvSpPr/>
            <p:nvPr/>
          </p:nvSpPr>
          <p:spPr>
            <a:xfrm>
              <a:off x="1001712" y="3309937"/>
              <a:ext cx="107950" cy="107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DA951386-737F-44AD-823C-EDF5479ADEC3}"/>
                </a:ext>
              </a:extLst>
            </p:cNvPr>
            <p:cNvSpPr/>
            <p:nvPr/>
          </p:nvSpPr>
          <p:spPr>
            <a:xfrm>
              <a:off x="7500937" y="3298825"/>
              <a:ext cx="107950" cy="107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BCF592C1-0E33-461C-945C-DA413928402B}"/>
                </a:ext>
              </a:extLst>
            </p:cNvPr>
            <p:cNvSpPr/>
            <p:nvPr/>
          </p:nvSpPr>
          <p:spPr>
            <a:xfrm>
              <a:off x="4278312" y="2633662"/>
              <a:ext cx="107950" cy="1095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5462448F-D207-4DCD-9E26-C90B3DEDD64A}"/>
                </a:ext>
              </a:extLst>
            </p:cNvPr>
            <p:cNvSpPr/>
            <p:nvPr/>
          </p:nvSpPr>
          <p:spPr>
            <a:xfrm>
              <a:off x="4267200" y="1992312"/>
              <a:ext cx="109537" cy="1079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7D975D51-7046-49C7-838F-0CA951432A45}"/>
                </a:ext>
              </a:extLst>
            </p:cNvPr>
            <p:cNvSpPr/>
            <p:nvPr/>
          </p:nvSpPr>
          <p:spPr>
            <a:xfrm>
              <a:off x="4260508" y="784202"/>
              <a:ext cx="100330" cy="5704205"/>
            </a:xfrm>
            <a:custGeom>
              <a:avLst/>
              <a:gdLst/>
              <a:ahLst/>
              <a:cxnLst/>
              <a:rect l="l" t="t" r="r" b="b"/>
              <a:pathLst>
                <a:path w="100329" h="5704205">
                  <a:moveTo>
                    <a:pt x="49628" y="18902"/>
                  </a:moveTo>
                  <a:lnTo>
                    <a:pt x="44898" y="27085"/>
                  </a:lnTo>
                  <a:lnTo>
                    <a:pt x="67017" y="5703928"/>
                  </a:lnTo>
                  <a:lnTo>
                    <a:pt x="76542" y="5703891"/>
                  </a:lnTo>
                  <a:lnTo>
                    <a:pt x="54423" y="27048"/>
                  </a:lnTo>
                  <a:lnTo>
                    <a:pt x="49628" y="18902"/>
                  </a:lnTo>
                  <a:close/>
                </a:path>
                <a:path w="100329" h="5704205">
                  <a:moveTo>
                    <a:pt x="49555" y="0"/>
                  </a:moveTo>
                  <a:lnTo>
                    <a:pt x="0" y="85718"/>
                  </a:lnTo>
                  <a:lnTo>
                    <a:pt x="778" y="88630"/>
                  </a:lnTo>
                  <a:lnTo>
                    <a:pt x="5332" y="91264"/>
                  </a:lnTo>
                  <a:lnTo>
                    <a:pt x="8246" y="90484"/>
                  </a:lnTo>
                  <a:lnTo>
                    <a:pt x="44898" y="27085"/>
                  </a:lnTo>
                  <a:lnTo>
                    <a:pt x="44829" y="9536"/>
                  </a:lnTo>
                  <a:lnTo>
                    <a:pt x="55146" y="9499"/>
                  </a:lnTo>
                  <a:lnTo>
                    <a:pt x="49555" y="0"/>
                  </a:lnTo>
                  <a:close/>
                </a:path>
                <a:path w="100329" h="5704205">
                  <a:moveTo>
                    <a:pt x="55146" y="9499"/>
                  </a:moveTo>
                  <a:lnTo>
                    <a:pt x="54354" y="9499"/>
                  </a:lnTo>
                  <a:lnTo>
                    <a:pt x="54444" y="27085"/>
                  </a:lnTo>
                  <a:lnTo>
                    <a:pt x="91568" y="90161"/>
                  </a:lnTo>
                  <a:lnTo>
                    <a:pt x="94486" y="90916"/>
                  </a:lnTo>
                  <a:lnTo>
                    <a:pt x="99020" y="88248"/>
                  </a:lnTo>
                  <a:lnTo>
                    <a:pt x="99776" y="85328"/>
                  </a:lnTo>
                  <a:lnTo>
                    <a:pt x="55146" y="9499"/>
                  </a:lnTo>
                  <a:close/>
                </a:path>
                <a:path w="100329" h="5704205">
                  <a:moveTo>
                    <a:pt x="54354" y="9499"/>
                  </a:moveTo>
                  <a:lnTo>
                    <a:pt x="44829" y="9536"/>
                  </a:lnTo>
                  <a:lnTo>
                    <a:pt x="44898" y="27085"/>
                  </a:lnTo>
                  <a:lnTo>
                    <a:pt x="49628" y="18902"/>
                  </a:lnTo>
                  <a:lnTo>
                    <a:pt x="45487" y="11866"/>
                  </a:lnTo>
                  <a:lnTo>
                    <a:pt x="54363" y="11835"/>
                  </a:lnTo>
                  <a:lnTo>
                    <a:pt x="54354" y="9499"/>
                  </a:lnTo>
                  <a:close/>
                </a:path>
                <a:path w="100329" h="5704205">
                  <a:moveTo>
                    <a:pt x="54363" y="11835"/>
                  </a:moveTo>
                  <a:lnTo>
                    <a:pt x="53714" y="11835"/>
                  </a:lnTo>
                  <a:lnTo>
                    <a:pt x="49628" y="18902"/>
                  </a:lnTo>
                  <a:lnTo>
                    <a:pt x="54423" y="27048"/>
                  </a:lnTo>
                  <a:lnTo>
                    <a:pt x="54363" y="11835"/>
                  </a:lnTo>
                  <a:close/>
                </a:path>
                <a:path w="100329" h="5704205">
                  <a:moveTo>
                    <a:pt x="53714" y="11835"/>
                  </a:moveTo>
                  <a:lnTo>
                    <a:pt x="45487" y="11866"/>
                  </a:lnTo>
                  <a:lnTo>
                    <a:pt x="49628" y="18902"/>
                  </a:lnTo>
                  <a:lnTo>
                    <a:pt x="53714" y="118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C98840F1-C11A-48C1-98DC-DDCF3D8C6658}"/>
                </a:ext>
              </a:extLst>
            </p:cNvPr>
            <p:cNvSpPr/>
            <p:nvPr/>
          </p:nvSpPr>
          <p:spPr>
            <a:xfrm>
              <a:off x="4256087" y="1404937"/>
              <a:ext cx="109537" cy="1079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965108C9-BA9B-49EE-9A10-722911EC9FDB}"/>
                </a:ext>
              </a:extLst>
            </p:cNvPr>
            <p:cNvSpPr/>
            <p:nvPr/>
          </p:nvSpPr>
          <p:spPr>
            <a:xfrm>
              <a:off x="4278312" y="4038600"/>
              <a:ext cx="107950" cy="1095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89348E6B-79AD-4ED6-B5EE-1A637E883120}"/>
                </a:ext>
              </a:extLst>
            </p:cNvPr>
            <p:cNvSpPr/>
            <p:nvPr/>
          </p:nvSpPr>
          <p:spPr>
            <a:xfrm>
              <a:off x="4278312" y="4702175"/>
              <a:ext cx="107950" cy="1095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985C99E4-6FF4-46EC-97A4-82228FE3CE9D}"/>
                </a:ext>
              </a:extLst>
            </p:cNvPr>
            <p:cNvSpPr/>
            <p:nvPr/>
          </p:nvSpPr>
          <p:spPr>
            <a:xfrm>
              <a:off x="4278312" y="5399087"/>
              <a:ext cx="107950" cy="1095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38711704-A26F-4950-B8AF-AEEE2A70E320}"/>
                </a:ext>
              </a:extLst>
            </p:cNvPr>
            <p:cNvSpPr/>
            <p:nvPr/>
          </p:nvSpPr>
          <p:spPr>
            <a:xfrm>
              <a:off x="4278312" y="6053137"/>
              <a:ext cx="107950" cy="1079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7E4070BC-43B4-40CB-A85B-9A6ECD1C5980}"/>
                </a:ext>
              </a:extLst>
            </p:cNvPr>
            <p:cNvSpPr/>
            <p:nvPr/>
          </p:nvSpPr>
          <p:spPr>
            <a:xfrm>
              <a:off x="5116512" y="2624137"/>
              <a:ext cx="107950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8A08A0C3-67C9-4F3A-A9C8-1F26A6F86A2E}"/>
                </a:ext>
              </a:extLst>
            </p:cNvPr>
            <p:cNvSpPr/>
            <p:nvPr/>
          </p:nvSpPr>
          <p:spPr>
            <a:xfrm>
              <a:off x="5127625" y="2003425"/>
              <a:ext cx="107950" cy="1079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142F0DC7-150F-4756-861A-C17227FB05B7}"/>
                </a:ext>
              </a:extLst>
            </p:cNvPr>
            <p:cNvSpPr/>
            <p:nvPr/>
          </p:nvSpPr>
          <p:spPr>
            <a:xfrm>
              <a:off x="5976937" y="2655887"/>
              <a:ext cx="107950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FA417D26-E3CE-4336-9757-AF7632927625}"/>
                </a:ext>
              </a:extLst>
            </p:cNvPr>
            <p:cNvSpPr/>
            <p:nvPr/>
          </p:nvSpPr>
          <p:spPr>
            <a:xfrm>
              <a:off x="5976937" y="2014537"/>
              <a:ext cx="107950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8348254D-96AB-4128-AFE1-A2CB3D7554B0}"/>
                </a:ext>
              </a:extLst>
            </p:cNvPr>
            <p:cNvSpPr/>
            <p:nvPr/>
          </p:nvSpPr>
          <p:spPr>
            <a:xfrm>
              <a:off x="5094287" y="4071937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50B9F4C7-B1C4-4B64-99A9-FBC3591F984E}"/>
                </a:ext>
              </a:extLst>
            </p:cNvPr>
            <p:cNvSpPr/>
            <p:nvPr/>
          </p:nvSpPr>
          <p:spPr>
            <a:xfrm>
              <a:off x="5943600" y="4071937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7395E929-3E67-403D-92F6-944E374E763F}"/>
                </a:ext>
              </a:extLst>
            </p:cNvPr>
            <p:cNvSpPr/>
            <p:nvPr/>
          </p:nvSpPr>
          <p:spPr>
            <a:xfrm>
              <a:off x="5105400" y="4702175"/>
              <a:ext cx="109537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20A4659F-4925-4F70-AE99-1B46F63B6584}"/>
                </a:ext>
              </a:extLst>
            </p:cNvPr>
            <p:cNvSpPr/>
            <p:nvPr/>
          </p:nvSpPr>
          <p:spPr>
            <a:xfrm>
              <a:off x="5965825" y="4702175"/>
              <a:ext cx="107950" cy="1095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0C0AD1D6-245E-4393-82B0-C46FD921609A}"/>
                </a:ext>
              </a:extLst>
            </p:cNvPr>
            <p:cNvSpPr/>
            <p:nvPr/>
          </p:nvSpPr>
          <p:spPr>
            <a:xfrm>
              <a:off x="3440112" y="2644775"/>
              <a:ext cx="107950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448E323E-D148-4826-8F59-563A0309E236}"/>
                </a:ext>
              </a:extLst>
            </p:cNvPr>
            <p:cNvSpPr/>
            <p:nvPr/>
          </p:nvSpPr>
          <p:spPr>
            <a:xfrm>
              <a:off x="2503487" y="2624137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E9EFB70F-B5E8-4F79-A909-E74082B37DC7}"/>
                </a:ext>
              </a:extLst>
            </p:cNvPr>
            <p:cNvSpPr/>
            <p:nvPr/>
          </p:nvSpPr>
          <p:spPr>
            <a:xfrm>
              <a:off x="2514600" y="2003425"/>
              <a:ext cx="109537" cy="1079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490EC773-C901-457C-B999-F333FE1F9265}"/>
                </a:ext>
              </a:extLst>
            </p:cNvPr>
            <p:cNvSpPr/>
            <p:nvPr/>
          </p:nvSpPr>
          <p:spPr>
            <a:xfrm>
              <a:off x="3429000" y="2014537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5BBC103E-91E7-490C-8F1B-BFBCDC275F09}"/>
                </a:ext>
              </a:extLst>
            </p:cNvPr>
            <p:cNvSpPr/>
            <p:nvPr/>
          </p:nvSpPr>
          <p:spPr>
            <a:xfrm>
              <a:off x="2481262" y="4659312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73FC4115-3355-4DDE-BD89-5D1277725A4A}"/>
                </a:ext>
              </a:extLst>
            </p:cNvPr>
            <p:cNvSpPr/>
            <p:nvPr/>
          </p:nvSpPr>
          <p:spPr>
            <a:xfrm>
              <a:off x="2492375" y="4038600"/>
              <a:ext cx="109537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B3395C6B-8A69-43FA-99B2-D0690E2C7EE2}"/>
                </a:ext>
              </a:extLst>
            </p:cNvPr>
            <p:cNvSpPr/>
            <p:nvPr/>
          </p:nvSpPr>
          <p:spPr>
            <a:xfrm>
              <a:off x="3417887" y="4691062"/>
              <a:ext cx="109537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EE49E487-44C6-423A-993E-EF1E1F71D6CB}"/>
                </a:ext>
              </a:extLst>
            </p:cNvPr>
            <p:cNvSpPr/>
            <p:nvPr/>
          </p:nvSpPr>
          <p:spPr>
            <a:xfrm>
              <a:off x="3417887" y="4049712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B4C7810A-6FDD-4CA2-9685-56A09D1BF3C6}"/>
                </a:ext>
              </a:extLst>
            </p:cNvPr>
            <p:cNvSpPr/>
            <p:nvPr/>
          </p:nvSpPr>
          <p:spPr>
            <a:xfrm>
              <a:off x="4362344" y="2095463"/>
              <a:ext cx="781685" cy="1224915"/>
            </a:xfrm>
            <a:custGeom>
              <a:avLst/>
              <a:gdLst/>
              <a:ahLst/>
              <a:cxnLst/>
              <a:rect l="l" t="t" r="r" b="b"/>
              <a:pathLst>
                <a:path w="781685" h="1224914">
                  <a:moveTo>
                    <a:pt x="760932" y="31928"/>
                  </a:moveTo>
                  <a:lnTo>
                    <a:pt x="744144" y="40617"/>
                  </a:lnTo>
                  <a:lnTo>
                    <a:pt x="0" y="1214136"/>
                  </a:lnTo>
                  <a:lnTo>
                    <a:pt x="16087" y="1224337"/>
                  </a:lnTo>
                  <a:lnTo>
                    <a:pt x="760232" y="50819"/>
                  </a:lnTo>
                  <a:lnTo>
                    <a:pt x="760932" y="31928"/>
                  </a:lnTo>
                  <a:close/>
                </a:path>
                <a:path w="781685" h="1224914">
                  <a:moveTo>
                    <a:pt x="780776" y="10878"/>
                  </a:moveTo>
                  <a:lnTo>
                    <a:pt x="763002" y="10878"/>
                  </a:lnTo>
                  <a:lnTo>
                    <a:pt x="779090" y="21080"/>
                  </a:lnTo>
                  <a:lnTo>
                    <a:pt x="760232" y="50819"/>
                  </a:lnTo>
                  <a:lnTo>
                    <a:pt x="758074" y="109024"/>
                  </a:lnTo>
                  <a:lnTo>
                    <a:pt x="762177" y="113444"/>
                  </a:lnTo>
                  <a:lnTo>
                    <a:pt x="772692" y="113833"/>
                  </a:lnTo>
                  <a:lnTo>
                    <a:pt x="777111" y="109730"/>
                  </a:lnTo>
                  <a:lnTo>
                    <a:pt x="780776" y="10878"/>
                  </a:lnTo>
                  <a:close/>
                </a:path>
                <a:path w="781685" h="1224914">
                  <a:moveTo>
                    <a:pt x="781179" y="0"/>
                  </a:moveTo>
                  <a:lnTo>
                    <a:pt x="683660" y="50471"/>
                  </a:lnTo>
                  <a:lnTo>
                    <a:pt x="681832" y="56219"/>
                  </a:lnTo>
                  <a:lnTo>
                    <a:pt x="686668" y="65562"/>
                  </a:lnTo>
                  <a:lnTo>
                    <a:pt x="692416" y="67390"/>
                  </a:lnTo>
                  <a:lnTo>
                    <a:pt x="744144" y="40617"/>
                  </a:lnTo>
                  <a:lnTo>
                    <a:pt x="763002" y="10878"/>
                  </a:lnTo>
                  <a:lnTo>
                    <a:pt x="780776" y="10878"/>
                  </a:lnTo>
                  <a:lnTo>
                    <a:pt x="781179" y="0"/>
                  </a:lnTo>
                  <a:close/>
                </a:path>
                <a:path w="781685" h="1224914">
                  <a:moveTo>
                    <a:pt x="770464" y="15610"/>
                  </a:moveTo>
                  <a:lnTo>
                    <a:pt x="761537" y="15610"/>
                  </a:lnTo>
                  <a:lnTo>
                    <a:pt x="775434" y="24423"/>
                  </a:lnTo>
                  <a:lnTo>
                    <a:pt x="760932" y="31928"/>
                  </a:lnTo>
                  <a:lnTo>
                    <a:pt x="760232" y="50819"/>
                  </a:lnTo>
                  <a:lnTo>
                    <a:pt x="779090" y="21080"/>
                  </a:lnTo>
                  <a:lnTo>
                    <a:pt x="770464" y="15610"/>
                  </a:lnTo>
                  <a:close/>
                </a:path>
                <a:path w="781685" h="1224914">
                  <a:moveTo>
                    <a:pt x="763002" y="10878"/>
                  </a:moveTo>
                  <a:lnTo>
                    <a:pt x="744144" y="40617"/>
                  </a:lnTo>
                  <a:lnTo>
                    <a:pt x="760932" y="31928"/>
                  </a:lnTo>
                  <a:lnTo>
                    <a:pt x="761537" y="15610"/>
                  </a:lnTo>
                  <a:lnTo>
                    <a:pt x="770464" y="15610"/>
                  </a:lnTo>
                  <a:lnTo>
                    <a:pt x="763002" y="10878"/>
                  </a:lnTo>
                  <a:close/>
                </a:path>
                <a:path w="781685" h="1224914">
                  <a:moveTo>
                    <a:pt x="761537" y="15610"/>
                  </a:moveTo>
                  <a:lnTo>
                    <a:pt x="760932" y="31928"/>
                  </a:lnTo>
                  <a:lnTo>
                    <a:pt x="775434" y="24423"/>
                  </a:lnTo>
                  <a:lnTo>
                    <a:pt x="761537" y="15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AF4D65F2-2165-4585-948A-8BE3EFD13D41}"/>
                </a:ext>
              </a:extLst>
            </p:cNvPr>
            <p:cNvSpPr/>
            <p:nvPr/>
          </p:nvSpPr>
          <p:spPr>
            <a:xfrm>
              <a:off x="1256122" y="571411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C7F4BDB0-9826-4B03-996A-26F0026B9665}"/>
                </a:ext>
              </a:extLst>
            </p:cNvPr>
            <p:cNvSpPr/>
            <p:nvPr/>
          </p:nvSpPr>
          <p:spPr>
            <a:xfrm>
              <a:off x="1256122" y="5869217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226"/>
                  </a:lnTo>
                </a:path>
              </a:pathLst>
            </a:custGeom>
            <a:ln w="1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53C6EBBB-6175-40A6-9955-4AC17826D5EA}"/>
                </a:ext>
              </a:extLst>
            </p:cNvPr>
            <p:cNvSpPr/>
            <p:nvPr/>
          </p:nvSpPr>
          <p:spPr>
            <a:xfrm>
              <a:off x="1256122" y="602549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>
              <a:extLst>
                <a:ext uri="{FF2B5EF4-FFF2-40B4-BE49-F238E27FC236}">
                  <a16:creationId xmlns:a16="http://schemas.microsoft.com/office/drawing/2014/main" id="{D38F2D4E-DD79-41EA-91C3-2BAE9B4973F1}"/>
                </a:ext>
              </a:extLst>
            </p:cNvPr>
            <p:cNvSpPr/>
            <p:nvPr/>
          </p:nvSpPr>
          <p:spPr>
            <a:xfrm>
              <a:off x="1256122" y="618079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>
              <a:extLst>
                <a:ext uri="{FF2B5EF4-FFF2-40B4-BE49-F238E27FC236}">
                  <a16:creationId xmlns:a16="http://schemas.microsoft.com/office/drawing/2014/main" id="{D8B16023-1E00-4664-A2B8-4E21DB7B9413}"/>
                </a:ext>
              </a:extLst>
            </p:cNvPr>
            <p:cNvSpPr/>
            <p:nvPr/>
          </p:nvSpPr>
          <p:spPr>
            <a:xfrm>
              <a:off x="1423771" y="5708649"/>
              <a:ext cx="123189" cy="619760"/>
            </a:xfrm>
            <a:custGeom>
              <a:avLst/>
              <a:gdLst/>
              <a:ahLst/>
              <a:cxnLst/>
              <a:rect l="l" t="t" r="r" b="b"/>
              <a:pathLst>
                <a:path w="123190" h="619760">
                  <a:moveTo>
                    <a:pt x="121208" y="0"/>
                  </a:moveTo>
                  <a:lnTo>
                    <a:pt x="114181" y="0"/>
                  </a:lnTo>
                  <a:lnTo>
                    <a:pt x="113400" y="975"/>
                  </a:lnTo>
                  <a:lnTo>
                    <a:pt x="111644" y="1755"/>
                  </a:lnTo>
                  <a:lnTo>
                    <a:pt x="66166" y="55018"/>
                  </a:lnTo>
                  <a:lnTo>
                    <a:pt x="34742" y="113743"/>
                  </a:lnTo>
                  <a:lnTo>
                    <a:pt x="14833" y="176956"/>
                  </a:lnTo>
                  <a:lnTo>
                    <a:pt x="3512" y="243680"/>
                  </a:lnTo>
                  <a:lnTo>
                    <a:pt x="0" y="309624"/>
                  </a:lnTo>
                  <a:lnTo>
                    <a:pt x="779" y="347474"/>
                  </a:lnTo>
                  <a:lnTo>
                    <a:pt x="10344" y="422393"/>
                  </a:lnTo>
                  <a:lnTo>
                    <a:pt x="30448" y="494580"/>
                  </a:lnTo>
                  <a:lnTo>
                    <a:pt x="63629" y="560524"/>
                  </a:lnTo>
                  <a:lnTo>
                    <a:pt x="91540" y="597593"/>
                  </a:lnTo>
                  <a:lnTo>
                    <a:pt x="113400" y="619249"/>
                  </a:lnTo>
                  <a:lnTo>
                    <a:pt x="120427" y="619249"/>
                  </a:lnTo>
                  <a:lnTo>
                    <a:pt x="122184" y="618274"/>
                  </a:lnTo>
                  <a:lnTo>
                    <a:pt x="122184" y="617298"/>
                  </a:lnTo>
                  <a:lnTo>
                    <a:pt x="121208" y="616518"/>
                  </a:lnTo>
                  <a:lnTo>
                    <a:pt x="121208" y="614567"/>
                  </a:lnTo>
                  <a:lnTo>
                    <a:pt x="90760" y="578473"/>
                  </a:lnTo>
                  <a:lnTo>
                    <a:pt x="60116" y="524431"/>
                  </a:lnTo>
                  <a:lnTo>
                    <a:pt x="45281" y="487361"/>
                  </a:lnTo>
                  <a:lnTo>
                    <a:pt x="33961" y="446780"/>
                  </a:lnTo>
                  <a:lnTo>
                    <a:pt x="26154" y="403468"/>
                  </a:lnTo>
                  <a:lnTo>
                    <a:pt x="21664" y="358400"/>
                  </a:lnTo>
                  <a:lnTo>
                    <a:pt x="19908" y="309624"/>
                  </a:lnTo>
                  <a:lnTo>
                    <a:pt x="20883" y="278994"/>
                  </a:lnTo>
                  <a:lnTo>
                    <a:pt x="26935" y="212074"/>
                  </a:lnTo>
                  <a:lnTo>
                    <a:pt x="42744" y="141643"/>
                  </a:lnTo>
                  <a:lnTo>
                    <a:pt x="70656" y="73943"/>
                  </a:lnTo>
                  <a:lnTo>
                    <a:pt x="99348" y="29850"/>
                  </a:lnTo>
                  <a:lnTo>
                    <a:pt x="122965" y="3706"/>
                  </a:lnTo>
                  <a:lnTo>
                    <a:pt x="122965" y="975"/>
                  </a:lnTo>
                  <a:lnTo>
                    <a:pt x="1212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>
              <a:extLst>
                <a:ext uri="{FF2B5EF4-FFF2-40B4-BE49-F238E27FC236}">
                  <a16:creationId xmlns:a16="http://schemas.microsoft.com/office/drawing/2014/main" id="{E088B5F3-389D-474E-9AF7-C2FDD3E99B4B}"/>
                </a:ext>
              </a:extLst>
            </p:cNvPr>
            <p:cNvSpPr/>
            <p:nvPr/>
          </p:nvSpPr>
          <p:spPr>
            <a:xfrm>
              <a:off x="1659126" y="5754693"/>
              <a:ext cx="81001" cy="1724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>
              <a:extLst>
                <a:ext uri="{FF2B5EF4-FFF2-40B4-BE49-F238E27FC236}">
                  <a16:creationId xmlns:a16="http://schemas.microsoft.com/office/drawing/2014/main" id="{695BD57A-768F-4E41-98BE-7AAAE1DECF74}"/>
                </a:ext>
              </a:extLst>
            </p:cNvPr>
            <p:cNvSpPr/>
            <p:nvPr/>
          </p:nvSpPr>
          <p:spPr>
            <a:xfrm>
              <a:off x="1650343" y="6066075"/>
              <a:ext cx="99543" cy="17246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7B9B966A-AE3B-4286-91C5-EBBC3B20033E}"/>
                </a:ext>
              </a:extLst>
            </p:cNvPr>
            <p:cNvSpPr/>
            <p:nvPr/>
          </p:nvSpPr>
          <p:spPr>
            <a:xfrm>
              <a:off x="1861301" y="5709625"/>
              <a:ext cx="124460" cy="619125"/>
            </a:xfrm>
            <a:custGeom>
              <a:avLst/>
              <a:gdLst/>
              <a:ahLst/>
              <a:cxnLst/>
              <a:rect l="l" t="t" r="r" b="b"/>
              <a:pathLst>
                <a:path w="124460" h="619125">
                  <a:moveTo>
                    <a:pt x="8587" y="0"/>
                  </a:moveTo>
                  <a:lnTo>
                    <a:pt x="2537" y="0"/>
                  </a:lnTo>
                  <a:lnTo>
                    <a:pt x="779" y="780"/>
                  </a:lnTo>
                  <a:lnTo>
                    <a:pt x="0" y="1755"/>
                  </a:lnTo>
                  <a:lnTo>
                    <a:pt x="0" y="2731"/>
                  </a:lnTo>
                  <a:lnTo>
                    <a:pt x="779" y="3511"/>
                  </a:lnTo>
                  <a:lnTo>
                    <a:pt x="1756" y="5267"/>
                  </a:lnTo>
                  <a:lnTo>
                    <a:pt x="31423" y="40580"/>
                  </a:lnTo>
                  <a:lnTo>
                    <a:pt x="61873" y="94623"/>
                  </a:lnTo>
                  <a:lnTo>
                    <a:pt x="76706" y="131693"/>
                  </a:lnTo>
                  <a:lnTo>
                    <a:pt x="88027" y="172273"/>
                  </a:lnTo>
                  <a:lnTo>
                    <a:pt x="96029" y="215586"/>
                  </a:lnTo>
                  <a:lnTo>
                    <a:pt x="100323" y="260849"/>
                  </a:lnTo>
                  <a:lnTo>
                    <a:pt x="102081" y="309429"/>
                  </a:lnTo>
                  <a:lnTo>
                    <a:pt x="101104" y="340255"/>
                  </a:lnTo>
                  <a:lnTo>
                    <a:pt x="95054" y="406980"/>
                  </a:lnTo>
                  <a:lnTo>
                    <a:pt x="80220" y="477411"/>
                  </a:lnTo>
                  <a:lnTo>
                    <a:pt x="52308" y="545111"/>
                  </a:lnTo>
                  <a:lnTo>
                    <a:pt x="28691" y="582180"/>
                  </a:lnTo>
                  <a:lnTo>
                    <a:pt x="8587" y="605593"/>
                  </a:lnTo>
                  <a:lnTo>
                    <a:pt x="1756" y="613592"/>
                  </a:lnTo>
                  <a:lnTo>
                    <a:pt x="779" y="615543"/>
                  </a:lnTo>
                  <a:lnTo>
                    <a:pt x="779" y="617298"/>
                  </a:lnTo>
                  <a:lnTo>
                    <a:pt x="1756" y="618274"/>
                  </a:lnTo>
                  <a:lnTo>
                    <a:pt x="3512" y="619054"/>
                  </a:lnTo>
                  <a:lnTo>
                    <a:pt x="9563" y="619054"/>
                  </a:lnTo>
                  <a:lnTo>
                    <a:pt x="10344" y="618274"/>
                  </a:lnTo>
                  <a:lnTo>
                    <a:pt x="12100" y="617298"/>
                  </a:lnTo>
                  <a:lnTo>
                    <a:pt x="57579" y="564036"/>
                  </a:lnTo>
                  <a:lnTo>
                    <a:pt x="89004" y="505311"/>
                  </a:lnTo>
                  <a:lnTo>
                    <a:pt x="109106" y="442098"/>
                  </a:lnTo>
                  <a:lnTo>
                    <a:pt x="120427" y="375374"/>
                  </a:lnTo>
                  <a:lnTo>
                    <a:pt x="123941" y="309429"/>
                  </a:lnTo>
                  <a:lnTo>
                    <a:pt x="122185" y="309429"/>
                  </a:lnTo>
                  <a:lnTo>
                    <a:pt x="121208" y="271580"/>
                  </a:lnTo>
                  <a:lnTo>
                    <a:pt x="111644" y="196661"/>
                  </a:lnTo>
                  <a:lnTo>
                    <a:pt x="91541" y="124474"/>
                  </a:lnTo>
                  <a:lnTo>
                    <a:pt x="58359" y="58530"/>
                  </a:lnTo>
                  <a:lnTo>
                    <a:pt x="30448" y="21656"/>
                  </a:lnTo>
                  <a:lnTo>
                    <a:pt x="10344" y="780"/>
                  </a:lnTo>
                  <a:lnTo>
                    <a:pt x="85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8C8CA77D-4145-4148-8395-40884DFB4ACB}"/>
                </a:ext>
              </a:extLst>
            </p:cNvPr>
            <p:cNvSpPr/>
            <p:nvPr/>
          </p:nvSpPr>
          <p:spPr>
            <a:xfrm>
              <a:off x="2082529" y="571411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0C3D43BF-46B6-41FB-BC87-1E72E560AD26}"/>
                </a:ext>
              </a:extLst>
            </p:cNvPr>
            <p:cNvSpPr/>
            <p:nvPr/>
          </p:nvSpPr>
          <p:spPr>
            <a:xfrm>
              <a:off x="2082529" y="5869217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226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24990820-698D-4D30-85A9-EEE03C8FDCEA}"/>
                </a:ext>
              </a:extLst>
            </p:cNvPr>
            <p:cNvSpPr/>
            <p:nvPr/>
          </p:nvSpPr>
          <p:spPr>
            <a:xfrm>
              <a:off x="2082529" y="602549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CC8A1F8D-F965-4CE9-AEA7-6FE6E4B10995}"/>
                </a:ext>
              </a:extLst>
            </p:cNvPr>
            <p:cNvSpPr/>
            <p:nvPr/>
          </p:nvSpPr>
          <p:spPr>
            <a:xfrm>
              <a:off x="2082529" y="618079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EA2EFFD8-A37E-4C3C-90C5-AD0032598267}"/>
                </a:ext>
              </a:extLst>
            </p:cNvPr>
            <p:cNvSpPr/>
            <p:nvPr/>
          </p:nvSpPr>
          <p:spPr>
            <a:xfrm>
              <a:off x="2203836" y="5987643"/>
              <a:ext cx="167640" cy="60325"/>
            </a:xfrm>
            <a:custGeom>
              <a:avLst/>
              <a:gdLst/>
              <a:ahLst/>
              <a:cxnLst/>
              <a:rect l="l" t="t" r="r" b="b"/>
              <a:pathLst>
                <a:path w="167639" h="60325">
                  <a:moveTo>
                    <a:pt x="163173" y="49555"/>
                  </a:moveTo>
                  <a:lnTo>
                    <a:pt x="3512" y="49555"/>
                  </a:lnTo>
                  <a:lnTo>
                    <a:pt x="2537" y="50530"/>
                  </a:lnTo>
                  <a:lnTo>
                    <a:pt x="781" y="51311"/>
                  </a:lnTo>
                  <a:lnTo>
                    <a:pt x="0" y="53067"/>
                  </a:lnTo>
                  <a:lnTo>
                    <a:pt x="0" y="57749"/>
                  </a:lnTo>
                  <a:lnTo>
                    <a:pt x="781" y="58530"/>
                  </a:lnTo>
                  <a:lnTo>
                    <a:pt x="4293" y="60286"/>
                  </a:lnTo>
                  <a:lnTo>
                    <a:pt x="162392" y="60286"/>
                  </a:lnTo>
                  <a:lnTo>
                    <a:pt x="165710" y="58530"/>
                  </a:lnTo>
                  <a:lnTo>
                    <a:pt x="166686" y="57749"/>
                  </a:lnTo>
                  <a:lnTo>
                    <a:pt x="166686" y="53067"/>
                  </a:lnTo>
                  <a:lnTo>
                    <a:pt x="165710" y="51311"/>
                  </a:lnTo>
                  <a:lnTo>
                    <a:pt x="163953" y="50530"/>
                  </a:lnTo>
                  <a:lnTo>
                    <a:pt x="163173" y="49555"/>
                  </a:lnTo>
                  <a:close/>
                </a:path>
                <a:path w="167639" h="60325">
                  <a:moveTo>
                    <a:pt x="163953" y="0"/>
                  </a:moveTo>
                  <a:lnTo>
                    <a:pt x="7026" y="0"/>
                  </a:lnTo>
                  <a:lnTo>
                    <a:pt x="3512" y="1755"/>
                  </a:lnTo>
                  <a:lnTo>
                    <a:pt x="2537" y="2536"/>
                  </a:lnTo>
                  <a:lnTo>
                    <a:pt x="2537" y="7999"/>
                  </a:lnTo>
                  <a:lnTo>
                    <a:pt x="3512" y="8974"/>
                  </a:lnTo>
                  <a:lnTo>
                    <a:pt x="7026" y="10730"/>
                  </a:lnTo>
                  <a:lnTo>
                    <a:pt x="163953" y="10730"/>
                  </a:lnTo>
                  <a:lnTo>
                    <a:pt x="164929" y="9754"/>
                  </a:lnTo>
                  <a:lnTo>
                    <a:pt x="166686" y="8974"/>
                  </a:lnTo>
                  <a:lnTo>
                    <a:pt x="167467" y="7218"/>
                  </a:lnTo>
                  <a:lnTo>
                    <a:pt x="167467" y="3511"/>
                  </a:lnTo>
                  <a:lnTo>
                    <a:pt x="166686" y="1755"/>
                  </a:lnTo>
                  <a:lnTo>
                    <a:pt x="164929" y="780"/>
                  </a:lnTo>
                  <a:lnTo>
                    <a:pt x="163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9988291F-7F74-459C-A271-A943FA78E0FC}"/>
                </a:ext>
              </a:extLst>
            </p:cNvPr>
            <p:cNvSpPr/>
            <p:nvPr/>
          </p:nvSpPr>
          <p:spPr>
            <a:xfrm>
              <a:off x="2460307" y="5863950"/>
              <a:ext cx="194945" cy="258445"/>
            </a:xfrm>
            <a:custGeom>
              <a:avLst/>
              <a:gdLst/>
              <a:ahLst/>
              <a:cxnLst/>
              <a:rect l="l" t="t" r="r" b="b"/>
              <a:pathLst>
                <a:path w="194944" h="258445">
                  <a:moveTo>
                    <a:pt x="189522" y="0"/>
                  </a:moveTo>
                  <a:lnTo>
                    <a:pt x="187765" y="0"/>
                  </a:lnTo>
                  <a:lnTo>
                    <a:pt x="185033" y="2731"/>
                  </a:lnTo>
                  <a:lnTo>
                    <a:pt x="78658" y="231974"/>
                  </a:lnTo>
                  <a:lnTo>
                    <a:pt x="34156" y="130912"/>
                  </a:lnTo>
                  <a:lnTo>
                    <a:pt x="33180" y="129936"/>
                  </a:lnTo>
                  <a:lnTo>
                    <a:pt x="32400" y="128180"/>
                  </a:lnTo>
                  <a:lnTo>
                    <a:pt x="31423" y="127205"/>
                  </a:lnTo>
                  <a:lnTo>
                    <a:pt x="29667" y="127205"/>
                  </a:lnTo>
                  <a:lnTo>
                    <a:pt x="28886" y="128180"/>
                  </a:lnTo>
                  <a:lnTo>
                    <a:pt x="27129" y="128961"/>
                  </a:lnTo>
                  <a:lnTo>
                    <a:pt x="2731" y="147886"/>
                  </a:lnTo>
                  <a:lnTo>
                    <a:pt x="0" y="150617"/>
                  </a:lnTo>
                  <a:lnTo>
                    <a:pt x="0" y="153348"/>
                  </a:lnTo>
                  <a:lnTo>
                    <a:pt x="975" y="154324"/>
                  </a:lnTo>
                  <a:lnTo>
                    <a:pt x="3512" y="154324"/>
                  </a:lnTo>
                  <a:lnTo>
                    <a:pt x="4488" y="153348"/>
                  </a:lnTo>
                  <a:lnTo>
                    <a:pt x="6245" y="152568"/>
                  </a:lnTo>
                  <a:lnTo>
                    <a:pt x="19323" y="142618"/>
                  </a:lnTo>
                  <a:lnTo>
                    <a:pt x="69875" y="256362"/>
                  </a:lnTo>
                  <a:lnTo>
                    <a:pt x="71631" y="258117"/>
                  </a:lnTo>
                  <a:lnTo>
                    <a:pt x="75144" y="258117"/>
                  </a:lnTo>
                  <a:lnTo>
                    <a:pt x="76902" y="257142"/>
                  </a:lnTo>
                  <a:lnTo>
                    <a:pt x="78658" y="255386"/>
                  </a:lnTo>
                  <a:lnTo>
                    <a:pt x="193817" y="7999"/>
                  </a:lnTo>
                  <a:lnTo>
                    <a:pt x="193817" y="7218"/>
                  </a:lnTo>
                  <a:lnTo>
                    <a:pt x="194597" y="6243"/>
                  </a:lnTo>
                  <a:lnTo>
                    <a:pt x="194597" y="3511"/>
                  </a:lnTo>
                  <a:lnTo>
                    <a:pt x="192059" y="780"/>
                  </a:lnTo>
                  <a:lnTo>
                    <a:pt x="189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5C0050E6-F3BC-4162-9C54-251722CA49BE}"/>
                </a:ext>
              </a:extLst>
            </p:cNvPr>
            <p:cNvSpPr/>
            <p:nvPr/>
          </p:nvSpPr>
          <p:spPr>
            <a:xfrm>
              <a:off x="2667201" y="586931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10">
                  <a:moveTo>
                    <a:pt x="0" y="0"/>
                  </a:moveTo>
                  <a:lnTo>
                    <a:pt x="778391" y="0"/>
                  </a:lnTo>
                </a:path>
              </a:pathLst>
            </a:custGeom>
            <a:ln w="12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2ADF8314-EB5C-4FB6-81C3-74C1DFEEB2B7}"/>
                </a:ext>
              </a:extLst>
            </p:cNvPr>
            <p:cNvSpPr/>
            <p:nvPr/>
          </p:nvSpPr>
          <p:spPr>
            <a:xfrm>
              <a:off x="2689062" y="5909993"/>
              <a:ext cx="81194" cy="1722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53DCAB38-E8EE-415A-A1FB-DBBA7CBFF34A}"/>
                </a:ext>
              </a:extLst>
            </p:cNvPr>
            <p:cNvSpPr/>
            <p:nvPr/>
          </p:nvSpPr>
          <p:spPr>
            <a:xfrm>
              <a:off x="2802463" y="5884630"/>
              <a:ext cx="77683" cy="1192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5">
              <a:extLst>
                <a:ext uri="{FF2B5EF4-FFF2-40B4-BE49-F238E27FC236}">
                  <a16:creationId xmlns:a16="http://schemas.microsoft.com/office/drawing/2014/main" id="{8E9E808B-69A5-458A-9D23-60AE9F443781}"/>
                </a:ext>
              </a:extLst>
            </p:cNvPr>
            <p:cNvSpPr/>
            <p:nvPr/>
          </p:nvSpPr>
          <p:spPr>
            <a:xfrm>
              <a:off x="2956072" y="5932430"/>
              <a:ext cx="165712" cy="17149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6">
              <a:extLst>
                <a:ext uri="{FF2B5EF4-FFF2-40B4-BE49-F238E27FC236}">
                  <a16:creationId xmlns:a16="http://schemas.microsoft.com/office/drawing/2014/main" id="{ABA1E5F9-FF6F-4CE4-93C2-ED0F4CCB98EB}"/>
                </a:ext>
              </a:extLst>
            </p:cNvPr>
            <p:cNvSpPr/>
            <p:nvPr/>
          </p:nvSpPr>
          <p:spPr>
            <a:xfrm>
              <a:off x="3206493" y="5910774"/>
              <a:ext cx="99545" cy="17246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>
              <a:extLst>
                <a:ext uri="{FF2B5EF4-FFF2-40B4-BE49-F238E27FC236}">
                  <a16:creationId xmlns:a16="http://schemas.microsoft.com/office/drawing/2014/main" id="{7C592C21-684B-42A6-A7E7-9C32AAF6C958}"/>
                </a:ext>
              </a:extLst>
            </p:cNvPr>
            <p:cNvSpPr/>
            <p:nvPr/>
          </p:nvSpPr>
          <p:spPr>
            <a:xfrm>
              <a:off x="3328678" y="5884630"/>
              <a:ext cx="77683" cy="1192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>
              <a:extLst>
                <a:ext uri="{FF2B5EF4-FFF2-40B4-BE49-F238E27FC236}">
                  <a16:creationId xmlns:a16="http://schemas.microsoft.com/office/drawing/2014/main" id="{63A3D94B-CEC3-4073-9CA1-E5BE1ED7DC2F}"/>
                </a:ext>
              </a:extLst>
            </p:cNvPr>
            <p:cNvSpPr/>
            <p:nvPr/>
          </p:nvSpPr>
          <p:spPr>
            <a:xfrm>
              <a:off x="3505904" y="5987643"/>
              <a:ext cx="167640" cy="60325"/>
            </a:xfrm>
            <a:custGeom>
              <a:avLst/>
              <a:gdLst/>
              <a:ahLst/>
              <a:cxnLst/>
              <a:rect l="l" t="t" r="r" b="b"/>
              <a:pathLst>
                <a:path w="167639" h="60325">
                  <a:moveTo>
                    <a:pt x="163173" y="49555"/>
                  </a:moveTo>
                  <a:lnTo>
                    <a:pt x="3318" y="49555"/>
                  </a:lnTo>
                  <a:lnTo>
                    <a:pt x="2537" y="50530"/>
                  </a:lnTo>
                  <a:lnTo>
                    <a:pt x="781" y="51311"/>
                  </a:lnTo>
                  <a:lnTo>
                    <a:pt x="0" y="53067"/>
                  </a:lnTo>
                  <a:lnTo>
                    <a:pt x="0" y="57749"/>
                  </a:lnTo>
                  <a:lnTo>
                    <a:pt x="781" y="58530"/>
                  </a:lnTo>
                  <a:lnTo>
                    <a:pt x="4293" y="60286"/>
                  </a:lnTo>
                  <a:lnTo>
                    <a:pt x="162196" y="60286"/>
                  </a:lnTo>
                  <a:lnTo>
                    <a:pt x="165710" y="58530"/>
                  </a:lnTo>
                  <a:lnTo>
                    <a:pt x="166490" y="57749"/>
                  </a:lnTo>
                  <a:lnTo>
                    <a:pt x="166490" y="53067"/>
                  </a:lnTo>
                  <a:lnTo>
                    <a:pt x="165710" y="51311"/>
                  </a:lnTo>
                  <a:lnTo>
                    <a:pt x="163954" y="50530"/>
                  </a:lnTo>
                  <a:lnTo>
                    <a:pt x="163173" y="49555"/>
                  </a:lnTo>
                  <a:close/>
                </a:path>
                <a:path w="167639" h="60325">
                  <a:moveTo>
                    <a:pt x="163954" y="0"/>
                  </a:moveTo>
                  <a:lnTo>
                    <a:pt x="6831" y="0"/>
                  </a:lnTo>
                  <a:lnTo>
                    <a:pt x="3318" y="1755"/>
                  </a:lnTo>
                  <a:lnTo>
                    <a:pt x="2537" y="2536"/>
                  </a:lnTo>
                  <a:lnTo>
                    <a:pt x="2537" y="7999"/>
                  </a:lnTo>
                  <a:lnTo>
                    <a:pt x="3318" y="8974"/>
                  </a:lnTo>
                  <a:lnTo>
                    <a:pt x="6831" y="10730"/>
                  </a:lnTo>
                  <a:lnTo>
                    <a:pt x="163954" y="10730"/>
                  </a:lnTo>
                  <a:lnTo>
                    <a:pt x="164929" y="9754"/>
                  </a:lnTo>
                  <a:lnTo>
                    <a:pt x="166490" y="8974"/>
                  </a:lnTo>
                  <a:lnTo>
                    <a:pt x="167467" y="7218"/>
                  </a:lnTo>
                  <a:lnTo>
                    <a:pt x="167467" y="3511"/>
                  </a:lnTo>
                  <a:lnTo>
                    <a:pt x="166490" y="1755"/>
                  </a:lnTo>
                  <a:lnTo>
                    <a:pt x="164929" y="780"/>
                  </a:lnTo>
                  <a:lnTo>
                    <a:pt x="163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9">
              <a:extLst>
                <a:ext uri="{FF2B5EF4-FFF2-40B4-BE49-F238E27FC236}">
                  <a16:creationId xmlns:a16="http://schemas.microsoft.com/office/drawing/2014/main" id="{7C10D4AD-43B1-4224-9CA5-97A7960FB1C1}"/>
                </a:ext>
              </a:extLst>
            </p:cNvPr>
            <p:cNvSpPr/>
            <p:nvPr/>
          </p:nvSpPr>
          <p:spPr>
            <a:xfrm>
              <a:off x="3786774" y="5863950"/>
              <a:ext cx="194945" cy="258445"/>
            </a:xfrm>
            <a:custGeom>
              <a:avLst/>
              <a:gdLst/>
              <a:ahLst/>
              <a:cxnLst/>
              <a:rect l="l" t="t" r="r" b="b"/>
              <a:pathLst>
                <a:path w="194945" h="258445">
                  <a:moveTo>
                    <a:pt x="189327" y="0"/>
                  </a:moveTo>
                  <a:lnTo>
                    <a:pt x="187571" y="0"/>
                  </a:lnTo>
                  <a:lnTo>
                    <a:pt x="185033" y="2731"/>
                  </a:lnTo>
                  <a:lnTo>
                    <a:pt x="78658" y="231974"/>
                  </a:lnTo>
                  <a:lnTo>
                    <a:pt x="34156" y="130912"/>
                  </a:lnTo>
                  <a:lnTo>
                    <a:pt x="33181" y="129936"/>
                  </a:lnTo>
                  <a:lnTo>
                    <a:pt x="32400" y="128180"/>
                  </a:lnTo>
                  <a:lnTo>
                    <a:pt x="31423" y="127205"/>
                  </a:lnTo>
                  <a:lnTo>
                    <a:pt x="29667" y="127205"/>
                  </a:lnTo>
                  <a:lnTo>
                    <a:pt x="28886" y="128180"/>
                  </a:lnTo>
                  <a:lnTo>
                    <a:pt x="27129" y="128961"/>
                  </a:lnTo>
                  <a:lnTo>
                    <a:pt x="2731" y="147886"/>
                  </a:lnTo>
                  <a:lnTo>
                    <a:pt x="0" y="150617"/>
                  </a:lnTo>
                  <a:lnTo>
                    <a:pt x="0" y="153348"/>
                  </a:lnTo>
                  <a:lnTo>
                    <a:pt x="975" y="154324"/>
                  </a:lnTo>
                  <a:lnTo>
                    <a:pt x="3512" y="154324"/>
                  </a:lnTo>
                  <a:lnTo>
                    <a:pt x="4488" y="153348"/>
                  </a:lnTo>
                  <a:lnTo>
                    <a:pt x="6050" y="152568"/>
                  </a:lnTo>
                  <a:lnTo>
                    <a:pt x="19323" y="142618"/>
                  </a:lnTo>
                  <a:lnTo>
                    <a:pt x="69875" y="256362"/>
                  </a:lnTo>
                  <a:lnTo>
                    <a:pt x="71631" y="258117"/>
                  </a:lnTo>
                  <a:lnTo>
                    <a:pt x="75144" y="258117"/>
                  </a:lnTo>
                  <a:lnTo>
                    <a:pt x="76902" y="257142"/>
                  </a:lnTo>
                  <a:lnTo>
                    <a:pt x="78658" y="255386"/>
                  </a:lnTo>
                  <a:lnTo>
                    <a:pt x="193817" y="7999"/>
                  </a:lnTo>
                  <a:lnTo>
                    <a:pt x="193817" y="7218"/>
                  </a:lnTo>
                  <a:lnTo>
                    <a:pt x="194597" y="6243"/>
                  </a:lnTo>
                  <a:lnTo>
                    <a:pt x="194597" y="3511"/>
                  </a:lnTo>
                  <a:lnTo>
                    <a:pt x="193817" y="1755"/>
                  </a:lnTo>
                  <a:lnTo>
                    <a:pt x="192059" y="780"/>
                  </a:lnTo>
                  <a:lnTo>
                    <a:pt x="189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3707899C-A6BA-42BA-BDD6-9168E602C45B}"/>
                </a:ext>
              </a:extLst>
            </p:cNvPr>
            <p:cNvSpPr/>
            <p:nvPr/>
          </p:nvSpPr>
          <p:spPr>
            <a:xfrm>
              <a:off x="3969270" y="5869315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479" y="0"/>
                  </a:lnTo>
                </a:path>
              </a:pathLst>
            </a:custGeom>
            <a:ln w="12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1">
              <a:extLst>
                <a:ext uri="{FF2B5EF4-FFF2-40B4-BE49-F238E27FC236}">
                  <a16:creationId xmlns:a16="http://schemas.microsoft.com/office/drawing/2014/main" id="{5F4DFF18-23DC-4DE1-A83E-ECFF8DB626BA}"/>
                </a:ext>
              </a:extLst>
            </p:cNvPr>
            <p:cNvSpPr/>
            <p:nvPr/>
          </p:nvSpPr>
          <p:spPr>
            <a:xfrm>
              <a:off x="3980591" y="5909993"/>
              <a:ext cx="100324" cy="17676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2">
              <a:extLst>
                <a:ext uri="{FF2B5EF4-FFF2-40B4-BE49-F238E27FC236}">
                  <a16:creationId xmlns:a16="http://schemas.microsoft.com/office/drawing/2014/main" id="{AEFAAE0F-7E1D-4F84-84B9-86F2FB99F390}"/>
                </a:ext>
              </a:extLst>
            </p:cNvPr>
            <p:cNvSpPr/>
            <p:nvPr/>
          </p:nvSpPr>
          <p:spPr>
            <a:xfrm>
              <a:off x="1313742" y="5724357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3">
              <a:extLst>
                <a:ext uri="{FF2B5EF4-FFF2-40B4-BE49-F238E27FC236}">
                  <a16:creationId xmlns:a16="http://schemas.microsoft.com/office/drawing/2014/main" id="{F4ED595C-93A7-4C03-90C2-4D614B234BBD}"/>
                </a:ext>
              </a:extLst>
            </p:cNvPr>
            <p:cNvSpPr/>
            <p:nvPr/>
          </p:nvSpPr>
          <p:spPr>
            <a:xfrm>
              <a:off x="1313742" y="587946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225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4">
              <a:extLst>
                <a:ext uri="{FF2B5EF4-FFF2-40B4-BE49-F238E27FC236}">
                  <a16:creationId xmlns:a16="http://schemas.microsoft.com/office/drawing/2014/main" id="{9C95D682-26F5-404D-BEE6-45CC5FD75FEF}"/>
                </a:ext>
              </a:extLst>
            </p:cNvPr>
            <p:cNvSpPr/>
            <p:nvPr/>
          </p:nvSpPr>
          <p:spPr>
            <a:xfrm>
              <a:off x="1313742" y="6191038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5">
              <a:extLst>
                <a:ext uri="{FF2B5EF4-FFF2-40B4-BE49-F238E27FC236}">
                  <a16:creationId xmlns:a16="http://schemas.microsoft.com/office/drawing/2014/main" id="{BB5ACE51-CEEB-47E2-BFA9-8C3EBD9242C0}"/>
                </a:ext>
              </a:extLst>
            </p:cNvPr>
            <p:cNvSpPr/>
            <p:nvPr/>
          </p:nvSpPr>
          <p:spPr>
            <a:xfrm>
              <a:off x="2140149" y="5724357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6">
              <a:extLst>
                <a:ext uri="{FF2B5EF4-FFF2-40B4-BE49-F238E27FC236}">
                  <a16:creationId xmlns:a16="http://schemas.microsoft.com/office/drawing/2014/main" id="{FC4A1753-AF5C-4CC8-8B6A-CDE67962F8D9}"/>
                </a:ext>
              </a:extLst>
            </p:cNvPr>
            <p:cNvSpPr/>
            <p:nvPr/>
          </p:nvSpPr>
          <p:spPr>
            <a:xfrm>
              <a:off x="2140149" y="587946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225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7">
              <a:extLst>
                <a:ext uri="{FF2B5EF4-FFF2-40B4-BE49-F238E27FC236}">
                  <a16:creationId xmlns:a16="http://schemas.microsoft.com/office/drawing/2014/main" id="{B57FFCAD-89A4-4F50-8B59-121544D8B6F5}"/>
                </a:ext>
              </a:extLst>
            </p:cNvPr>
            <p:cNvSpPr/>
            <p:nvPr/>
          </p:nvSpPr>
          <p:spPr>
            <a:xfrm>
              <a:off x="2140149" y="6191038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8">
              <a:extLst>
                <a:ext uri="{FF2B5EF4-FFF2-40B4-BE49-F238E27FC236}">
                  <a16:creationId xmlns:a16="http://schemas.microsoft.com/office/drawing/2014/main" id="{76B3D639-B867-4338-892A-CE3AA45169E5}"/>
                </a:ext>
              </a:extLst>
            </p:cNvPr>
            <p:cNvSpPr/>
            <p:nvPr/>
          </p:nvSpPr>
          <p:spPr>
            <a:xfrm>
              <a:off x="1313742" y="605469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9">
              <a:extLst>
                <a:ext uri="{FF2B5EF4-FFF2-40B4-BE49-F238E27FC236}">
                  <a16:creationId xmlns:a16="http://schemas.microsoft.com/office/drawing/2014/main" id="{8B3983B4-245E-4D27-A71A-E909FD23339E}"/>
                </a:ext>
              </a:extLst>
            </p:cNvPr>
            <p:cNvSpPr/>
            <p:nvPr/>
          </p:nvSpPr>
          <p:spPr>
            <a:xfrm>
              <a:off x="2140149" y="605469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0">
              <a:extLst>
                <a:ext uri="{FF2B5EF4-FFF2-40B4-BE49-F238E27FC236}">
                  <a16:creationId xmlns:a16="http://schemas.microsoft.com/office/drawing/2014/main" id="{1584BDC3-62E4-4B87-A41A-C9B97CFD2A79}"/>
                </a:ext>
              </a:extLst>
            </p:cNvPr>
            <p:cNvSpPr/>
            <p:nvPr/>
          </p:nvSpPr>
          <p:spPr>
            <a:xfrm>
              <a:off x="2203836" y="6191038"/>
              <a:ext cx="99543" cy="1724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2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Vector norms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C38D5-4391-48F6-8E0A-2C427B84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1177"/>
            <a:ext cx="7886700" cy="4561919"/>
          </a:xfrm>
        </p:spPr>
        <p:txBody>
          <a:bodyPr/>
          <a:lstStyle/>
          <a:p>
            <a:r>
              <a:rPr lang="en-US" altLang="zh-CN" dirty="0"/>
              <a:t>p - Norms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42F22-6951-44B1-A8CC-82E5D3A2A65A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15050" y="6463593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127" y="1824553"/>
            <a:ext cx="2917746" cy="1210987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47555" y="3618362"/>
            <a:ext cx="8027794" cy="2400529"/>
            <a:chOff x="447555" y="3618362"/>
            <a:chExt cx="8027794" cy="240052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4504954-3690-4397-8EF0-225A0C727114}"/>
                </a:ext>
              </a:extLst>
            </p:cNvPr>
            <p:cNvSpPr/>
            <p:nvPr/>
          </p:nvSpPr>
          <p:spPr>
            <a:xfrm>
              <a:off x="880977" y="5557226"/>
              <a:ext cx="10262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p = 0.5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8CDE85-AF7B-4382-BB2D-098730E6B248}"/>
                </a:ext>
              </a:extLst>
            </p:cNvPr>
            <p:cNvSpPr/>
            <p:nvPr/>
          </p:nvSpPr>
          <p:spPr>
            <a:xfrm>
              <a:off x="3028950" y="5557225"/>
              <a:ext cx="7938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p = 1</a:t>
              </a:r>
              <a:endParaRPr lang="zh-CN" altLang="en-US" sz="24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A5E8481-310C-4F88-BDE5-773EF364DA12}"/>
                </a:ext>
              </a:extLst>
            </p:cNvPr>
            <p:cNvSpPr/>
            <p:nvPr/>
          </p:nvSpPr>
          <p:spPr>
            <a:xfrm>
              <a:off x="5142763" y="5557224"/>
              <a:ext cx="7938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p = 2</a:t>
              </a:r>
              <a:endParaRPr lang="zh-CN" altLang="en-US" sz="24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EABC8E2-1288-4953-B422-9104C552FC9F}"/>
                </a:ext>
              </a:extLst>
            </p:cNvPr>
            <p:cNvSpPr/>
            <p:nvPr/>
          </p:nvSpPr>
          <p:spPr>
            <a:xfrm>
              <a:off x="7143750" y="5557223"/>
              <a:ext cx="7938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p = 4</a:t>
              </a:r>
              <a:endParaRPr lang="zh-CN" altLang="en-US" sz="2400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b="10983"/>
            <a:stretch/>
          </p:blipFill>
          <p:spPr>
            <a:xfrm>
              <a:off x="447555" y="3618362"/>
              <a:ext cx="8027794" cy="1855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7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 / L2 Regularization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C38D5-4391-48F6-8E0A-2C427B849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 not </a:t>
            </a:r>
            <a:r>
              <a:rPr lang="en-US" altLang="zh-CN" dirty="0">
                <a:solidFill>
                  <a:srgbClr val="7030A0"/>
                </a:solidFill>
              </a:rPr>
              <a:t>invertible</a:t>
            </a:r>
            <a:r>
              <a:rPr lang="en-US" altLang="zh-CN" dirty="0"/>
              <a:t>, a classical solution is to add a small positive element to diagonal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A5D7-EA97-4155-9FD6-B227B8C7A748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9B8F44-E13C-4CAD-8BD8-3422463B8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2"/>
          <a:stretch/>
        </p:blipFill>
        <p:spPr>
          <a:xfrm>
            <a:off x="2787166" y="4864894"/>
            <a:ext cx="3872275" cy="106672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471138" y="1874688"/>
            <a:ext cx="4188303" cy="1857143"/>
            <a:chOff x="2471138" y="1874688"/>
            <a:chExt cx="4188303" cy="185714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259E2FA-0583-4DC8-A311-03E564A9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48"/>
            <a:stretch/>
          </p:blipFill>
          <p:spPr>
            <a:xfrm>
              <a:off x="3680749" y="1874688"/>
              <a:ext cx="2978692" cy="18571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471138" y="2141316"/>
                  <a:ext cx="1318823" cy="546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𝑂𝐿𝑆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138" y="2141316"/>
                  <a:ext cx="1318823" cy="546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65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Extra: Positive Definite Matrix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64E5B-E265-4646-B0B0-7A5FC575C5DD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D77CF6-D0DD-4D3A-BBFD-54647C4E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" y="1863429"/>
            <a:ext cx="9130370" cy="34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 / Squared Loss+L2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291A50F-064D-424E-915C-9016A4C97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749"/>
          <a:stretch/>
        </p:blipFill>
        <p:spPr>
          <a:xfrm>
            <a:off x="2563691" y="1780748"/>
            <a:ext cx="3795522" cy="715953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8A21-514F-4FDF-85BD-95BD0F0B260B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A61C66-092A-41F5-9C6C-FE128E517658}"/>
              </a:ext>
            </a:extLst>
          </p:cNvPr>
          <p:cNvSpPr txBox="1"/>
          <p:nvPr/>
        </p:nvSpPr>
        <p:spPr>
          <a:xfrm>
            <a:off x="304800" y="2530130"/>
            <a:ext cx="40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宋体" panose="02010600030101010101" pitchFamily="2" charset="-122"/>
              </a:rPr>
              <a:t>As the solution from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4E1435-912B-41EB-8A3D-B13AB447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35" y="3124043"/>
            <a:ext cx="5950343" cy="14182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683CAF-F45D-412E-AFE5-467123B2C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633242"/>
            <a:ext cx="6894653" cy="1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 / Squared Loss+L2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C8FA-A754-43DB-A2AC-CC0D0EFAD606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2351A2-7760-46A6-85B7-E5E9DE3C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43" y="1197983"/>
            <a:ext cx="6848018" cy="51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2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 / Squared Loss+L2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74D5ED5-1579-4970-B656-DE41E3AE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324079"/>
            <a:ext cx="7409039" cy="543590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85C9-37D2-41F7-BD26-391F705DCACF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3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5926"/>
            <a:ext cx="7665605" cy="585111"/>
          </a:xfrm>
        </p:spPr>
        <p:txBody>
          <a:bodyPr/>
          <a:lstStyle/>
          <a:p>
            <a:r>
              <a:rPr lang="en-US" altLang="zh-CN" sz="2800" dirty="0"/>
              <a:t>Objective Function’s Contour lines from Ridge Regression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FC73-7E3A-4015-B4C8-3DE6864DEEE7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D822B4-7634-4338-83A9-5155E36F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2" y="1328218"/>
            <a:ext cx="8571428" cy="43809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86050" y="4503057"/>
            <a:ext cx="245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circle with radial s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9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A3AA30-2FE5-4DFA-A0D0-CAA9B864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348F7-F0EB-4E25-9D66-D42C6003E928}" type="datetime1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3538C9-34C6-478C-A6F1-74EDF132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40572-45D7-4454-A3A3-1F559C66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81E171D-76F5-4D03-A113-0CC0D923668B}"/>
              </a:ext>
            </a:extLst>
          </p:cNvPr>
          <p:cNvSpPr txBox="1">
            <a:spLocks noGrp="1"/>
          </p:cNvSpPr>
          <p:nvPr/>
        </p:nvSpPr>
        <p:spPr>
          <a:xfrm>
            <a:off x="439985" y="259730"/>
            <a:ext cx="6196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000" b="0" spc="-5" dirty="0">
                <a:solidFill>
                  <a:schemeClr val="tx1"/>
                </a:solidFill>
                <a:latin typeface="+mn-lt"/>
                <a:cs typeface="Century" panose="02040604050505020304"/>
              </a:rPr>
              <a:t>Roadmap</a:t>
            </a:r>
            <a:endParaRPr sz="4000" dirty="0">
              <a:solidFill>
                <a:schemeClr val="tx1"/>
              </a:solidFill>
              <a:latin typeface="+mn-lt"/>
              <a:cs typeface="Century" panose="02040604050505020304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E6FF05-2549-4264-981C-4256C0CA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2" y="64231"/>
            <a:ext cx="595071" cy="594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6F2198-24B7-4CB4-B092-D518C5F8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196850" y="795786"/>
            <a:ext cx="8318500" cy="234315"/>
          </a:xfrm>
          <a:prstGeom prst="rect">
            <a:avLst/>
          </a:prstGeom>
        </p:spPr>
      </p:pic>
      <p:pic>
        <p:nvPicPr>
          <p:cNvPr id="15" name="图片 14" descr="地图上有字&#10;&#10;描述已自动生成">
            <a:extLst>
              <a:ext uri="{FF2B5EF4-FFF2-40B4-BE49-F238E27FC236}">
                <a16:creationId xmlns:a16="http://schemas.microsoft.com/office/drawing/2014/main" id="{110F3F2D-5C12-40EE-827A-9D4F0E61F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170029"/>
            <a:ext cx="8318500" cy="51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8272"/>
            <a:ext cx="7665605" cy="585111"/>
          </a:xfrm>
        </p:spPr>
        <p:txBody>
          <a:bodyPr/>
          <a:lstStyle/>
          <a:p>
            <a:r>
              <a:rPr lang="en-US" altLang="zh-CN" sz="2800" dirty="0"/>
              <a:t>Objective Function’s Contour lines from Ridge Regression</a:t>
            </a:r>
            <a:endParaRPr lang="zh-CN" altLang="en-US" sz="28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4DF362F-56A5-4D74-B11A-0FA683399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92" y="1261995"/>
            <a:ext cx="6405058" cy="489752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124B-F1E1-450B-A3EA-28BFFB6443F9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Least Square+L2: Ridge solution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50E7E18-4130-47B4-A1D1-4F49A744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09" y="1230666"/>
            <a:ext cx="7558045" cy="5077772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6530-34DB-4AA0-B165-6C75F8D8A605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Least Square+L2: Ridge solution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7EC9C23-9492-41BC-9DD5-0D4546C71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87110"/>
            <a:ext cx="7817160" cy="489461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967F-216B-4A06-BDC8-A448BAAF7DEA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8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FC17D-C01A-4E03-A1C6-CCFEDD38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Shrinkage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D7A6E47-D1DE-4AA4-B910-3244CB048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444" y="1772754"/>
            <a:ext cx="3333333" cy="72381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6BC6D-9D8F-4CE7-8838-2ED7BB9E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D13C2-82D6-46C8-B32C-25448911910D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B81DBE-2109-4F88-9092-BE1B62819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12AD37-D179-49BE-94D2-12FD7598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834032-AEB1-447B-BCE3-3E533285A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90" y="3009952"/>
            <a:ext cx="3704762" cy="8380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042286-3F02-4A76-9A44-6B68B8695FA2}"/>
              </a:ext>
            </a:extLst>
          </p:cNvPr>
          <p:cNvSpPr txBox="1"/>
          <p:nvPr/>
        </p:nvSpPr>
        <p:spPr>
          <a:xfrm>
            <a:off x="1116683" y="4328277"/>
            <a:ext cx="183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When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D2E45C68-EF5F-426E-8E18-E5DBA9D6ECAA}"/>
              </a:ext>
            </a:extLst>
          </p:cNvPr>
          <p:cNvSpPr/>
          <p:nvPr/>
        </p:nvSpPr>
        <p:spPr>
          <a:xfrm>
            <a:off x="4680533" y="2049599"/>
            <a:ext cx="588773" cy="364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2B95215-8F5F-4BB6-89DD-ACF236CEC91B}"/>
              </a:ext>
            </a:extLst>
          </p:cNvPr>
          <p:cNvSpPr/>
          <p:nvPr/>
        </p:nvSpPr>
        <p:spPr>
          <a:xfrm>
            <a:off x="4680533" y="3064479"/>
            <a:ext cx="588773" cy="364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6691CC7-EA8E-48E6-B612-4C1CBBA89623}"/>
              </a:ext>
            </a:extLst>
          </p:cNvPr>
          <p:cNvSpPr/>
          <p:nvPr/>
        </p:nvSpPr>
        <p:spPr>
          <a:xfrm>
            <a:off x="3281478" y="4410743"/>
            <a:ext cx="588773" cy="364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94F79E-0C92-4F7E-9FEA-E6C5278A239A}"/>
              </a:ext>
            </a:extLst>
          </p:cNvPr>
          <p:cNvSpPr txBox="1"/>
          <p:nvPr/>
        </p:nvSpPr>
        <p:spPr>
          <a:xfrm>
            <a:off x="4093777" y="1637071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when 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ea typeface="宋体" panose="02010600030101010101" pitchFamily="2" charset="-122"/>
              </a:rPr>
              <a:t>X=I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4A8B285-954B-48D0-BABE-94DB2527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063" y="1701672"/>
            <a:ext cx="1203774" cy="9575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734E72A-0DCA-4129-9BD4-8144F683D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045" y="1878586"/>
            <a:ext cx="706795" cy="6037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79D204-32EA-48A5-B2E6-5CFACE91C308}"/>
              </a:ext>
            </a:extLst>
          </p:cNvPr>
          <p:cNvSpPr txBox="1"/>
          <p:nvPr/>
        </p:nvSpPr>
        <p:spPr>
          <a:xfrm>
            <a:off x="4093777" y="2659220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when 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ea typeface="宋体" panose="02010600030101010101" pitchFamily="2" charset="-122"/>
              </a:rPr>
              <a:t>X=I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7E3238-2E15-4A71-9205-A4E1742EBC2A}"/>
              </a:ext>
            </a:extLst>
          </p:cNvPr>
          <p:cNvSpPr/>
          <p:nvPr/>
        </p:nvSpPr>
        <p:spPr>
          <a:xfrm>
            <a:off x="2053268" y="4344189"/>
            <a:ext cx="100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ea typeface="宋体" panose="02010600030101010101" pitchFamily="2" charset="-122"/>
              </a:rPr>
              <a:t>X=I</a:t>
            </a:r>
            <a:endParaRPr lang="zh-CN" altLang="en-US" sz="2400" i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AB74E6-9774-4402-9594-285FAFFCE96A}"/>
              </a:ext>
            </a:extLst>
          </p:cNvPr>
          <p:cNvSpPr/>
          <p:nvPr/>
        </p:nvSpPr>
        <p:spPr>
          <a:xfrm>
            <a:off x="1398184" y="5819891"/>
            <a:ext cx="65906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more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general case , see advanced analysis @ Page65 of ESL book @ http://statweb.stanford.edu/~tibs/ElemStatLearn/printings /ESLII_print10.pdf</a:t>
            </a: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E5432A5-9F88-4337-8FCC-8D056796F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387" y="3056605"/>
            <a:ext cx="593253" cy="4422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521358C-10E8-4297-B82F-BA9ACC8CA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862" y="2968927"/>
            <a:ext cx="714644" cy="579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9034ED4-AB29-41D7-80F9-2C263F10F570}"/>
                  </a:ext>
                </a:extLst>
              </p:cNvPr>
              <p:cNvSpPr txBox="1"/>
              <p:nvPr/>
            </p:nvSpPr>
            <p:spPr>
              <a:xfrm>
                <a:off x="6099901" y="2935254"/>
                <a:ext cx="593253" cy="583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9034ED4-AB29-41D7-80F9-2C263F10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901" y="2935254"/>
                <a:ext cx="593253" cy="583365"/>
              </a:xfrm>
              <a:prstGeom prst="rect">
                <a:avLst/>
              </a:prstGeom>
              <a:blipFill>
                <a:blip r:embed="rId9"/>
                <a:stretch>
                  <a:fillRect l="-1031" r="-6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6A1F5D8-AE9C-47CD-9B31-C08C66041563}"/>
                  </a:ext>
                </a:extLst>
              </p:cNvPr>
              <p:cNvSpPr txBox="1"/>
              <p:nvPr/>
            </p:nvSpPr>
            <p:spPr>
              <a:xfrm>
                <a:off x="7486650" y="2969250"/>
                <a:ext cx="785928" cy="583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6A1F5D8-AE9C-47CD-9B31-C08C66041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969250"/>
                <a:ext cx="785928" cy="583365"/>
              </a:xfrm>
              <a:prstGeom prst="rect">
                <a:avLst/>
              </a:prstGeom>
              <a:blipFill>
                <a:blip r:embed="rId10"/>
                <a:stretch>
                  <a:fillRect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id="{F4429337-D4C7-478B-86FE-0C3A76CB0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5582" y="2929685"/>
            <a:ext cx="561905" cy="61904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136889" y="4194620"/>
            <a:ext cx="1963012" cy="619841"/>
            <a:chOff x="4680533" y="4205844"/>
            <a:chExt cx="1963012" cy="619841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E3F438A-717B-4E96-98A6-1CFC3C06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0533" y="4360135"/>
              <a:ext cx="593253" cy="442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71B58FD-260D-446A-AAD2-A017B82CC3DE}"/>
                    </a:ext>
                  </a:extLst>
                </p:cNvPr>
                <p:cNvSpPr txBox="1"/>
                <p:nvPr/>
              </p:nvSpPr>
              <p:spPr>
                <a:xfrm>
                  <a:off x="5329122" y="4242320"/>
                  <a:ext cx="785928" cy="583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λ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71B58FD-260D-446A-AAD2-A017B82CC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9122" y="4242320"/>
                  <a:ext cx="785928" cy="5833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6667425-6718-4950-A42E-E1FBD0453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1640" y="4205844"/>
              <a:ext cx="561905" cy="61904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6304874" y="4346638"/>
            <a:ext cx="2303978" cy="461665"/>
            <a:chOff x="6922733" y="4363227"/>
            <a:chExt cx="2303978" cy="461665"/>
          </a:xfrm>
        </p:grpSpPr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A342DFAD-E950-473C-8B42-700AB43A30EA}"/>
                </a:ext>
              </a:extLst>
            </p:cNvPr>
            <p:cNvSpPr/>
            <p:nvPr/>
          </p:nvSpPr>
          <p:spPr>
            <a:xfrm>
              <a:off x="6922733" y="4425555"/>
              <a:ext cx="588773" cy="3645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0F86227-8786-480D-9C74-C6B002E056A6}"/>
                </a:ext>
              </a:extLst>
            </p:cNvPr>
            <p:cNvSpPr txBox="1"/>
            <p:nvPr/>
          </p:nvSpPr>
          <p:spPr>
            <a:xfrm>
              <a:off x="7615908" y="4363227"/>
              <a:ext cx="1610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宋体" panose="02010600030101010101" pitchFamily="2" charset="-122"/>
                </a:rPr>
                <a:t>shrinkage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16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7"/>
            <a:ext cx="8515350" cy="585111"/>
          </a:xfrm>
        </p:spPr>
        <p:txBody>
          <a:bodyPr/>
          <a:lstStyle/>
          <a:p>
            <a:r>
              <a:rPr lang="en-US" altLang="zh-CN" dirty="0"/>
              <a:t>Extra: two forms of Ridge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Totally equivalent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1621-001B-424A-A485-6D5C1559D026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1FE2FD9-078B-4132-BFA2-A57E41FCF7C7}"/>
                  </a:ext>
                </a:extLst>
              </p:cNvPr>
              <p:cNvSpPr txBox="1"/>
              <p:nvPr/>
            </p:nvSpPr>
            <p:spPr>
              <a:xfrm>
                <a:off x="3974408" y="1543835"/>
                <a:ext cx="4202896" cy="1367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𝑎𝑟𝑔𝑚𝑖𝑛</m:t>
                                      </m:r>
                                    </m:e>
                                    <m:lim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𝜃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𝛽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+</m:t>
                                  </m:r>
                                  <m:r>
                                    <a:rPr lang="en-US" altLang="zh-CN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𝜆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𝑎𝑟𝑔𝑚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𝜃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𝛽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𝑠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.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𝑡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𝛽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i="1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1FE2FD9-078B-4132-BFA2-A57E41FC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08" y="1543835"/>
                <a:ext cx="4202896" cy="1367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F015BC-85AF-46F5-B720-2DBCE8DD83BF}"/>
                  </a:ext>
                </a:extLst>
              </p:cNvPr>
              <p:cNvSpPr txBox="1"/>
              <p:nvPr/>
            </p:nvSpPr>
            <p:spPr>
              <a:xfrm>
                <a:off x="789200" y="3102416"/>
                <a:ext cx="7872568" cy="512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Optimized Solution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g</m:t>
                        </m:r>
                      </m:sub>
                      <m:sup>
                        <m:r>
                          <a:rPr lang="zh-CN" alt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 needs  λ &gt; 0 (necessary condition)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F015BC-85AF-46F5-B720-2DBCE8DD8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0" y="3102416"/>
                <a:ext cx="7872568" cy="512643"/>
              </a:xfrm>
              <a:prstGeom prst="rect">
                <a:avLst/>
              </a:prstGeom>
              <a:blipFill>
                <a:blip r:embed="rId3"/>
                <a:stretch>
                  <a:fillRect l="-1161" t="-8333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DFC8E76-3318-47F8-BD62-505095C0685B}"/>
              </a:ext>
            </a:extLst>
          </p:cNvPr>
          <p:cNvSpPr txBox="1"/>
          <p:nvPr/>
        </p:nvSpPr>
        <p:spPr>
          <a:xfrm>
            <a:off x="846667" y="4413956"/>
            <a:ext cx="183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When </a:t>
            </a:r>
            <a:r>
              <a:rPr lang="en-US" altLang="zh-CN" sz="2400" i="1" dirty="0">
                <a:solidFill>
                  <a:srgbClr val="C00000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 i="1" baseline="30000" dirty="0">
                <a:solidFill>
                  <a:srgbClr val="C00000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solidFill>
                  <a:srgbClr val="C00000"/>
                </a:solidFill>
                <a:ea typeface="宋体" panose="02010600030101010101" pitchFamily="2" charset="-122"/>
              </a:rPr>
              <a:t>X=I ,</a:t>
            </a:r>
            <a:endParaRPr lang="zh-CN" altLang="en-US" sz="2400" i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0B35381-C3CA-4574-B4FD-D1D735288BB8}"/>
                  </a:ext>
                </a:extLst>
              </p:cNvPr>
              <p:cNvSpPr txBox="1"/>
              <p:nvPr/>
            </p:nvSpPr>
            <p:spPr>
              <a:xfrm>
                <a:off x="1766358" y="3742226"/>
                <a:ext cx="3493520" cy="43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[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λ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Rg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=0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]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⇒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0B35381-C3CA-4574-B4FD-D1D735288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358" y="3742226"/>
                <a:ext cx="3493520" cy="437877"/>
              </a:xfrm>
              <a:prstGeom prst="rect">
                <a:avLst/>
              </a:prstGeom>
              <a:blipFill>
                <a:blip r:embed="rId4"/>
                <a:stretch>
                  <a:fillRect l="-5410" t="-15278" b="-31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325721" y="3748030"/>
            <a:ext cx="2098032" cy="400732"/>
            <a:chOff x="5398290" y="3733039"/>
            <a:chExt cx="2360015" cy="47377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ECA669F-08CD-4550-90F0-7920DB13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4005" y="3750567"/>
              <a:ext cx="1454300" cy="45625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3DCDBBE-D8FF-4715-B0BD-CFBAC98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8290" y="3733039"/>
              <a:ext cx="427734" cy="45625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499F365-5B0F-4603-9659-FB1943B9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3293" y="3913812"/>
              <a:ext cx="399387" cy="266259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3069761" y="4398761"/>
            <a:ext cx="2213597" cy="446148"/>
            <a:chOff x="2939135" y="4371130"/>
            <a:chExt cx="2360015" cy="47377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41E1303-D12A-4820-9438-4F7E89E1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4850" y="4388658"/>
              <a:ext cx="1454300" cy="45625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C9B8695-C1DB-430A-85A5-FFD241AB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9135" y="4371130"/>
              <a:ext cx="427734" cy="4562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2D72CD0-0420-46C7-B6F9-7C7854053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4138" y="4551903"/>
              <a:ext cx="399387" cy="266259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BFA4099-CA76-42FD-9176-1C8FBD382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150" y="4540237"/>
            <a:ext cx="399387" cy="266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D86348D-E309-4781-8234-83563B1A98F8}"/>
                  </a:ext>
                </a:extLst>
              </p:cNvPr>
              <p:cNvSpPr txBox="1"/>
              <p:nvPr/>
            </p:nvSpPr>
            <p:spPr>
              <a:xfrm>
                <a:off x="5826024" y="4330532"/>
                <a:ext cx="2351280" cy="571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(1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λ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D86348D-E309-4781-8234-83563B1A9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024" y="4330532"/>
                <a:ext cx="2351280" cy="571182"/>
              </a:xfrm>
              <a:prstGeom prst="rect">
                <a:avLst/>
              </a:prstGeom>
              <a:blipFill>
                <a:blip r:embed="rId8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3863ECE-F39A-4599-A990-42A3D7EB2972}"/>
                  </a:ext>
                </a:extLst>
              </p:cNvPr>
              <p:cNvSpPr txBox="1"/>
              <p:nvPr/>
            </p:nvSpPr>
            <p:spPr>
              <a:xfrm>
                <a:off x="3070726" y="5076247"/>
                <a:ext cx="2393860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λ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  <m:brk m:alnAt="9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j</m:t>
                                </m:r>
                              </m:sub>
                              <m:sup/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β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𝑂𝐿𝑆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−1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3863ECE-F39A-4599-A990-42A3D7EB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726" y="5076247"/>
                <a:ext cx="2393860" cy="751552"/>
              </a:xfrm>
              <a:prstGeom prst="rect">
                <a:avLst/>
              </a:prstGeom>
              <a:blipFill>
                <a:blip r:embed="rId9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63086" y="6192133"/>
            <a:ext cx="829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http://stats.stackexchange.com/questions/190 993/how-to-find-regression-coefficients-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betain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-ridge-regression</a:t>
            </a:r>
          </a:p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081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Regression: Squared Loss+L2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el-GR" altLang="zh-CN" dirty="0"/>
              <a:t>λ</a:t>
            </a:r>
            <a:r>
              <a:rPr lang="en-US" altLang="zh-CN" dirty="0"/>
              <a:t> &gt; 0 penalizes each </a:t>
            </a:r>
            <a:r>
              <a:rPr lang="el-GR" altLang="zh-CN" dirty="0"/>
              <a:t>β</a:t>
            </a:r>
            <a:r>
              <a:rPr lang="en-US" altLang="zh-CN" baseline="-25000" dirty="0"/>
              <a:t>j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 </a:t>
            </a:r>
            <a:r>
              <a:rPr lang="el-GR" altLang="zh-CN" dirty="0"/>
              <a:t>λ</a:t>
            </a:r>
            <a:r>
              <a:rPr lang="en-US" altLang="zh-CN" dirty="0"/>
              <a:t> = 0, we get the least squares estimator</a:t>
            </a:r>
          </a:p>
          <a:p>
            <a:endParaRPr lang="en-US" altLang="zh-CN" dirty="0"/>
          </a:p>
          <a:p>
            <a:r>
              <a:rPr lang="en-US" altLang="zh-CN" dirty="0"/>
              <a:t>if </a:t>
            </a:r>
            <a:r>
              <a:rPr lang="el-GR" altLang="zh-CN" dirty="0"/>
              <a:t>λ</a:t>
            </a:r>
            <a:r>
              <a:rPr lang="en-US" altLang="zh-CN" dirty="0"/>
              <a:t> </a:t>
            </a:r>
            <a:r>
              <a:rPr lang="zh-CN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∞</a:t>
            </a:r>
            <a:r>
              <a:rPr lang="en-US" altLang="zh-CN" dirty="0"/>
              <a:t>, then </a:t>
            </a:r>
            <a:r>
              <a:rPr lang="el-GR" altLang="zh-CN" dirty="0"/>
              <a:t>β</a:t>
            </a:r>
            <a:r>
              <a:rPr lang="en-US" altLang="zh-CN" baseline="-25000" dirty="0"/>
              <a:t>j</a:t>
            </a:r>
            <a:r>
              <a:rPr lang="en-US" altLang="zh-CN" dirty="0"/>
              <a:t>  to zero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EBF2-BA14-4999-BA05-C679D6472857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3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Regression: Squared Loss+L2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6056-979D-4669-97C9-1C04F8D8CD33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8B914A-6483-4385-B9AF-0320E69B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6328"/>
            <a:ext cx="8323931" cy="5160023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7C9E00A-FFE2-474B-9EA3-9BA774EFAB6A}"/>
              </a:ext>
            </a:extLst>
          </p:cNvPr>
          <p:cNvSpPr txBox="1">
            <a:spLocks/>
          </p:cNvSpPr>
          <p:nvPr/>
        </p:nvSpPr>
        <p:spPr>
          <a:xfrm>
            <a:off x="305954" y="1249291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FFFF00"/>
                </a:highlight>
              </a:rPr>
              <a:t>Influence of Regularization Parameter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687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Regression: Squared Loss+L2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ighlight>
                  <a:srgbClr val="FFFF00"/>
                </a:highlight>
              </a:rPr>
              <a:t>Influence of Regularization Parameter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2E1-C1E4-475F-B989-EA7DF9B4D94D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36F792-C0A3-4ECA-9A97-C6F3B6C5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44" y="2043012"/>
            <a:ext cx="7804015" cy="43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Regression: Squared Loss+L2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ighlight>
                  <a:srgbClr val="FFFF00"/>
                </a:highlight>
              </a:rPr>
              <a:t>Influence of Regularization Parameter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DD4CD-D6DF-4DAD-891B-D2A96F2A2289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6651B2-FD9F-433B-8CA3-4CA98513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54" y="2234563"/>
            <a:ext cx="4541491" cy="377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66E83F-7C90-4E27-8C27-F54BADE2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4DD1-810E-47CF-B6DF-B0789F749234}" type="datetime1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216BCD-BF48-4BF3-A520-1C81DB1B3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3B9FCA-C990-4F27-AED9-ECE3A418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24702-31A2-4D7B-92C4-697DF40A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95" y="0"/>
            <a:ext cx="7665605" cy="585111"/>
          </a:xfrm>
        </p:spPr>
        <p:txBody>
          <a:bodyPr/>
          <a:lstStyle/>
          <a:p>
            <a:r>
              <a:rPr lang="en-US" altLang="zh-CN" sz="3200" dirty="0"/>
              <a:t>Last: Multivariate Linear Regression with basis Expansion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27C26A-1552-4420-BC91-41A1A91C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E2180-EF79-429D-8AA3-820B5E7E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33A4-05EF-4E1C-992F-023655A84445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82E93-E136-4CDA-AB46-69C66CB9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F4CFE-BDAA-42F0-9F51-34696EED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F0AA3F-E5FC-4E77-886C-D56C5B4F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09" y="1156351"/>
            <a:ext cx="8780952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95666-E2A5-4CE5-91A1-A949C4BF95C0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6898D01-E228-4216-8891-0F710C8B7382}"/>
              </a:ext>
            </a:extLst>
          </p:cNvPr>
          <p:cNvSpPr/>
          <p:nvPr/>
        </p:nvSpPr>
        <p:spPr>
          <a:xfrm>
            <a:off x="154516" y="3246437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28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Lasso: Implicit Feature Selection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e.g., Leukemia Diagnosis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CFF-36D1-48D7-9514-46E2CC9E9C51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503132" y="1986149"/>
            <a:ext cx="7342878" cy="4370202"/>
            <a:chOff x="722132" y="1986149"/>
            <a:chExt cx="7342878" cy="4370202"/>
          </a:xfrm>
        </p:grpSpPr>
        <p:grpSp>
          <p:nvGrpSpPr>
            <p:cNvPr id="10" name="组合 9"/>
            <p:cNvGrpSpPr/>
            <p:nvPr/>
          </p:nvGrpSpPr>
          <p:grpSpPr>
            <a:xfrm>
              <a:off x="722132" y="1986149"/>
              <a:ext cx="7342878" cy="4370202"/>
              <a:chOff x="722132" y="1986149"/>
              <a:chExt cx="7342878" cy="437020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8990" y="2070014"/>
                <a:ext cx="6986020" cy="4286337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4575010" y="1986149"/>
                <a:ext cx="2150910" cy="5296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p’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&gt; 30,000</a:t>
                </a:r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22132" y="4113126"/>
                <a:ext cx="713716" cy="9363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n</a:t>
                </a:r>
              </a:p>
              <a:p>
                <a:pPr algn="ctr"/>
                <a:r>
                  <a:rPr lang="en-US" altLang="zh-CN" sz="2000" dirty="0">
                    <a:solidFill>
                      <a:srgbClr val="FF0000"/>
                    </a:solidFill>
                  </a:rPr>
                  <a:t>&lt;100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078990" y="2250998"/>
              <a:ext cx="1094873" cy="274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35126" y="2284382"/>
            <a:ext cx="1665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But only a few features make sense!</a:t>
            </a:r>
            <a:endParaRPr lang="zh-CN" altLang="en-US" sz="2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3356646"/>
            <a:ext cx="2335704" cy="770189"/>
            <a:chOff x="0" y="3356646"/>
            <a:chExt cx="2335704" cy="770189"/>
          </a:xfrm>
        </p:grpSpPr>
        <p:sp>
          <p:nvSpPr>
            <p:cNvPr id="15" name="文本框 14"/>
            <p:cNvSpPr txBox="1"/>
            <p:nvPr/>
          </p:nvSpPr>
          <p:spPr>
            <a:xfrm>
              <a:off x="0" y="3665170"/>
              <a:ext cx="233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</a:rPr>
                <a:t>Feature selection</a:t>
              </a:r>
              <a:endPara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下箭头 15"/>
            <p:cNvSpPr/>
            <p:nvPr/>
          </p:nvSpPr>
          <p:spPr>
            <a:xfrm>
              <a:off x="1020252" y="3356646"/>
              <a:ext cx="224068" cy="42375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5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Lasso: Implicit Feature Selection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Feature selection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B3E-6730-4B64-B3A0-029B61B74A4B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28650" y="2250998"/>
            <a:ext cx="6000751" cy="3585991"/>
            <a:chOff x="628650" y="2250998"/>
            <a:chExt cx="6000751" cy="358599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250998"/>
              <a:ext cx="6000750" cy="3585991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149516" y="2250998"/>
              <a:ext cx="1094873" cy="274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889459" y="2250998"/>
              <a:ext cx="739942" cy="137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59115" y="1469600"/>
            <a:ext cx="4740572" cy="830997"/>
            <a:chOff x="3867379" y="1244349"/>
            <a:chExt cx="4740572" cy="830997"/>
          </a:xfrm>
        </p:grpSpPr>
        <p:sp>
          <p:nvSpPr>
            <p:cNvPr id="8" name="文本框 7"/>
            <p:cNvSpPr txBox="1"/>
            <p:nvPr/>
          </p:nvSpPr>
          <p:spPr>
            <a:xfrm>
              <a:off x="3867379" y="1378342"/>
              <a:ext cx="11881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ea typeface="宋体" panose="02010600030101010101" pitchFamily="2" charset="-122"/>
                </a:rPr>
                <a:t>p -&gt; p’ </a:t>
              </a:r>
              <a:endPara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77799" y="1244349"/>
              <a:ext cx="31301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  <a:sym typeface="Wingdings" panose="05000000000000000000" pitchFamily="2" charset="2"/>
                </a:rPr>
                <a:t>easy to understand</a:t>
              </a:r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</a:rPr>
                <a:t> </a:t>
              </a:r>
            </a:p>
            <a:p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</a:rPr>
                <a:t>Computational efficient</a:t>
              </a:r>
              <a:endPara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左大括号 13"/>
            <p:cNvSpPr/>
            <p:nvPr/>
          </p:nvSpPr>
          <p:spPr>
            <a:xfrm>
              <a:off x="5092788" y="1244349"/>
              <a:ext cx="385011" cy="830997"/>
            </a:xfrm>
            <a:prstGeom prst="leftBrace">
              <a:avLst>
                <a:gd name="adj1" fmla="val 66934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776720" y="3230880"/>
            <a:ext cx="2222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Lasso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is used for this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41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651FF6B-EFAD-44F3-B21F-AC579506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28" y="2405655"/>
            <a:ext cx="6073104" cy="23695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056"/>
            <a:ext cx="7886700" cy="585111"/>
          </a:xfrm>
        </p:spPr>
        <p:txBody>
          <a:bodyPr/>
          <a:lstStyle/>
          <a:p>
            <a:r>
              <a:rPr lang="en-US" altLang="zh-CN" sz="3200" dirty="0"/>
              <a:t>Lasso (least absolute shrinkage and selection operator) / Squared Loss+L1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lasso is a shrinkage method like ridge, but acts in a nonlinear manner on the outcome y.</a:t>
            </a:r>
          </a:p>
          <a:p>
            <a:r>
              <a:rPr lang="en-US" altLang="zh-CN" dirty="0"/>
              <a:t>The lasso is defined by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53AE-E69A-44F4-9726-C0986680075F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3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 / Squared Loss+L1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Suppose in 2 dimension</a:t>
            </a:r>
          </a:p>
          <a:p>
            <a:r>
              <a:rPr lang="el-GR" altLang="zh-CN" dirty="0"/>
              <a:t>β</a:t>
            </a:r>
            <a:r>
              <a:rPr lang="en-US" altLang="zh-CN" dirty="0"/>
              <a:t> </a:t>
            </a:r>
            <a:r>
              <a:rPr lang="el-GR" altLang="zh-CN" dirty="0"/>
              <a:t>= (β1 , β2)</a:t>
            </a:r>
            <a:endParaRPr lang="en-US" altLang="zh-CN" dirty="0"/>
          </a:p>
          <a:p>
            <a:r>
              <a:rPr lang="el-GR" altLang="zh-CN" dirty="0"/>
              <a:t>| β1 |+| β2 |=</a:t>
            </a:r>
            <a:r>
              <a:rPr lang="en-US" altLang="zh-CN" dirty="0"/>
              <a:t>const </a:t>
            </a:r>
          </a:p>
          <a:p>
            <a:r>
              <a:rPr lang="en-US" altLang="zh-CN" dirty="0"/>
              <a:t>| </a:t>
            </a:r>
            <a:r>
              <a:rPr lang="el-GR" altLang="zh-CN" dirty="0"/>
              <a:t>β1 |+|- β2 |=</a:t>
            </a:r>
            <a:r>
              <a:rPr lang="en-US" altLang="zh-CN" dirty="0"/>
              <a:t>const </a:t>
            </a:r>
          </a:p>
          <a:p>
            <a:r>
              <a:rPr lang="en-US" altLang="zh-CN" dirty="0"/>
              <a:t>| -</a:t>
            </a:r>
            <a:r>
              <a:rPr lang="el-GR" altLang="zh-CN" dirty="0"/>
              <a:t>β1 |+| β2 |=</a:t>
            </a:r>
            <a:r>
              <a:rPr lang="en-US" altLang="zh-CN" dirty="0"/>
              <a:t>const </a:t>
            </a:r>
          </a:p>
          <a:p>
            <a:r>
              <a:rPr lang="en-US" altLang="zh-CN" dirty="0"/>
              <a:t>| -</a:t>
            </a:r>
            <a:r>
              <a:rPr lang="el-GR" altLang="zh-CN" dirty="0"/>
              <a:t>β1 |+| -β2 |=</a:t>
            </a:r>
            <a:r>
              <a:rPr lang="en-US" altLang="zh-CN" dirty="0"/>
              <a:t>const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5612-B87E-4D73-9CFD-1F4788FA9A7C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C73FE2-3ECC-4B6C-AF5D-3FB152CD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173" y="2704832"/>
            <a:ext cx="4390827" cy="34721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b="42734"/>
          <a:stretch/>
        </p:blipFill>
        <p:spPr>
          <a:xfrm>
            <a:off x="482560" y="1435656"/>
            <a:ext cx="8178879" cy="10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 / Squared Loss+L1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the Figure, the solution has eliminated the role of x2, leading to sparsity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0A00-546F-4895-B176-55FDE4F78864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9E3E40-45C2-422A-B2DD-161E9E94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343013"/>
            <a:ext cx="5665889" cy="40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 &amp; Ridge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BED1-55CC-4340-8167-CB131580F761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8" y="1368839"/>
            <a:ext cx="6808794" cy="50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5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Notice that ridge penalty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replaced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Due to the nature of the constraint, </a:t>
                </a:r>
                <a:r>
                  <a:rPr lang="en-US" altLang="zh-CN" dirty="0">
                    <a:solidFill>
                      <a:srgbClr val="CC00CC"/>
                    </a:solidFill>
                  </a:rPr>
                  <a:t>if tuning parameter is chosen small enough, the lasso will set some coefficients exactly to zero. </a:t>
                </a:r>
                <a:endParaRPr lang="zh-CN" altLang="en-US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957A-66FF-4204-A427-90FDD268A510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7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1E23-307F-4AA3-8D33-D0A0359132C2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6898D01-E228-4216-8891-0F710C8B7382}"/>
              </a:ext>
            </a:extLst>
          </p:cNvPr>
          <p:cNvSpPr/>
          <p:nvPr/>
        </p:nvSpPr>
        <p:spPr>
          <a:xfrm>
            <a:off x="154516" y="4102963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 when p&gt;n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Prediction </a:t>
            </a:r>
            <a:r>
              <a:rPr lang="en-US" altLang="zh-CN" dirty="0">
                <a:solidFill>
                  <a:srgbClr val="FF0000"/>
                </a:solidFill>
              </a:rPr>
              <a:t>accuracy and model interpretation </a:t>
            </a:r>
            <a:r>
              <a:rPr lang="en-US" altLang="zh-CN" dirty="0"/>
              <a:t>are two important aspects of regression models. </a:t>
            </a:r>
          </a:p>
          <a:p>
            <a:r>
              <a:rPr lang="en-US" altLang="zh-CN" dirty="0"/>
              <a:t>LASSO does </a:t>
            </a:r>
            <a:r>
              <a:rPr lang="en-US" altLang="zh-CN" dirty="0">
                <a:solidFill>
                  <a:srgbClr val="FF0000"/>
                </a:solidFill>
              </a:rPr>
              <a:t>shrinkage and variable selection </a:t>
            </a:r>
            <a:r>
              <a:rPr lang="en-US" altLang="zh-CN" dirty="0"/>
              <a:t>simultaneously for better prediction and model interpretation. </a:t>
            </a:r>
          </a:p>
          <a:p>
            <a:r>
              <a:rPr lang="en-US" altLang="zh-CN" b="1" dirty="0"/>
              <a:t>Disadvantage: </a:t>
            </a:r>
            <a:endParaRPr lang="en-US" altLang="zh-CN" dirty="0"/>
          </a:p>
          <a:p>
            <a:pPr lvl="1"/>
            <a:r>
              <a:rPr lang="en-US" altLang="zh-CN" dirty="0"/>
              <a:t>In </a:t>
            </a:r>
            <a:r>
              <a:rPr lang="en-US" altLang="zh-CN" dirty="0">
                <a:solidFill>
                  <a:srgbClr val="FF0000"/>
                </a:solidFill>
              </a:rPr>
              <a:t>p&gt;n</a:t>
            </a:r>
            <a:r>
              <a:rPr lang="en-US" altLang="zh-CN" dirty="0"/>
              <a:t> case, lasso selects at most n variable before it saturates </a:t>
            </a:r>
          </a:p>
          <a:p>
            <a:pPr lvl="1"/>
            <a:r>
              <a:rPr lang="en-US" altLang="zh-CN" dirty="0"/>
              <a:t>If there is a group of variables among which the pairwise correlations are very high, then lasso select one from the group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B98A-D1D0-4F16-906A-FE5C3BDA8F33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8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BDC2E-B662-4962-9257-8205C14A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36" y="388481"/>
            <a:ext cx="8334728" cy="585111"/>
          </a:xfrm>
        </p:spPr>
        <p:txBody>
          <a:bodyPr/>
          <a:lstStyle/>
          <a:p>
            <a:r>
              <a:rPr lang="en-US" altLang="zh-CN" sz="3200" dirty="0"/>
              <a:t>Today: Regularized multivariate linear regression</a:t>
            </a:r>
            <a:endParaRPr lang="zh-CN" altLang="en-US" sz="32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A89C655-D6D4-450D-B8A1-B42E2D624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636" y="1118288"/>
            <a:ext cx="7947378" cy="560318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1A499-1289-4394-B2E2-7C5E0A1F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F947-3CC5-4F46-85AE-56D177C88BB1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AAA23-C50B-4756-90FA-E1436F19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D04F94-C3BD-4039-A6D3-258A2B78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7581"/>
            <a:ext cx="7665605" cy="585111"/>
          </a:xfrm>
        </p:spPr>
        <p:txBody>
          <a:bodyPr/>
          <a:lstStyle/>
          <a:p>
            <a:r>
              <a:rPr lang="en-US" altLang="zh-CN" sz="3200" dirty="0"/>
              <a:t>(3) Hybrid of Ridge and Lasso : </a:t>
            </a:r>
            <a:br>
              <a:rPr lang="en-US" altLang="zh-CN" sz="3200" dirty="0"/>
            </a:br>
            <a:r>
              <a:rPr lang="en-US" altLang="zh-CN" sz="3200" dirty="0"/>
              <a:t>Elastic Net regularization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L1 part of the penalty generates a sparse model </a:t>
            </a:r>
          </a:p>
          <a:p>
            <a:r>
              <a:rPr lang="en-US" altLang="zh-CN" dirty="0"/>
              <a:t>L2 part of the penalty (extra): </a:t>
            </a:r>
          </a:p>
          <a:p>
            <a:pPr lvl="1"/>
            <a:r>
              <a:rPr lang="en-US" altLang="zh-CN" dirty="0"/>
              <a:t>Remove the limitation of the number of selected variables </a:t>
            </a:r>
          </a:p>
          <a:p>
            <a:pPr lvl="1"/>
            <a:r>
              <a:rPr lang="en-US" altLang="zh-CN" dirty="0"/>
              <a:t>Encouraging group effect </a:t>
            </a:r>
          </a:p>
          <a:p>
            <a:pPr lvl="1"/>
            <a:r>
              <a:rPr lang="en-US" altLang="zh-CN" dirty="0"/>
              <a:t>Stabilize the L1 regularization path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3F4F-AB25-4D95-9E27-CCCE97FB1EB4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5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elastic 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 any non negative fixed λ1 and λ2, naive elastic net criterion: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naive elastic net estimator is the minimizer of above equation: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11A3-D815-43FE-A94F-363770761B9A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9535" t="24729" r="60787" b="58449"/>
          <a:stretch/>
        </p:blipFill>
        <p:spPr>
          <a:xfrm>
            <a:off x="1858288" y="2353156"/>
            <a:ext cx="5427423" cy="17304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9535" t="50152" r="72237" b="42540"/>
          <a:stretch/>
        </p:blipFill>
        <p:spPr>
          <a:xfrm>
            <a:off x="2905263" y="5138897"/>
            <a:ext cx="3333472" cy="7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elastic 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naive elastic net estimator is the minimizer of above equation: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Equivalently: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9744C-FBCA-4AB2-A3B6-678FEBA2DDC6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9535" t="50152" r="72237" b="42540"/>
          <a:stretch/>
        </p:blipFill>
        <p:spPr>
          <a:xfrm>
            <a:off x="2794716" y="2491232"/>
            <a:ext cx="3333472" cy="75184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616406" y="3896003"/>
            <a:ext cx="5835273" cy="2077358"/>
            <a:chOff x="1616406" y="3896003"/>
            <a:chExt cx="5835273" cy="207735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7350" y="3896003"/>
              <a:ext cx="2368740" cy="45411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/>
            <a:srcRect r="67730" b="-192"/>
            <a:stretch/>
          </p:blipFill>
          <p:spPr>
            <a:xfrm>
              <a:off x="1616406" y="4480793"/>
              <a:ext cx="3133015" cy="71894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/>
            <a:srcRect l="40614" t="-3340" r="-991" b="-2646"/>
            <a:stretch/>
          </p:blipFill>
          <p:spPr>
            <a:xfrm>
              <a:off x="1657351" y="5145599"/>
              <a:ext cx="5794328" cy="82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Geometry of elastic 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2D131-06A3-4950-8344-A2DCA8E6AB89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35656"/>
            <a:ext cx="7136926" cy="48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6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81888"/>
            <a:ext cx="7665605" cy="585111"/>
          </a:xfrm>
        </p:spPr>
        <p:txBody>
          <a:bodyPr/>
          <a:lstStyle/>
          <a:p>
            <a:r>
              <a:rPr lang="en-US" altLang="zh-CN" sz="3200" dirty="0"/>
              <a:t>More Ways for Measuring Regression Predictions: Correlation Coefficient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Pearson correlation coefficient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For regression: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𝑝𝑟𝑒𝑑𝑖𝑐𝑡𝑒𝑑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𝑘𝑛𝑜𝑤𝑛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35BC-D759-44F6-A98C-D77C9DD51556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26753"/>
          <a:stretch/>
        </p:blipFill>
        <p:spPr>
          <a:xfrm>
            <a:off x="1107950" y="2153582"/>
            <a:ext cx="4323859" cy="29370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0507" t="80578" r="41275" b="605"/>
          <a:stretch/>
        </p:blipFill>
        <p:spPr>
          <a:xfrm>
            <a:off x="6375133" y="1615044"/>
            <a:ext cx="2111810" cy="7642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73528" y="2569589"/>
            <a:ext cx="3521122" cy="2677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Measuring the </a:t>
            </a:r>
            <a:r>
              <a:rPr lang="en-US" altLang="zh-CN" sz="2000" dirty="0">
                <a:solidFill>
                  <a:srgbClr val="FF0000"/>
                </a:solidFill>
              </a:rPr>
              <a:t>linear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correlation </a:t>
            </a:r>
            <a:r>
              <a:rPr lang="en-US" altLang="zh-CN" sz="2000" dirty="0">
                <a:solidFill>
                  <a:schemeClr val="tx1"/>
                </a:solidFill>
              </a:rPr>
              <a:t>between two sequences, x and 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giving a value between +1 and −1 inclusive, where 1 is total positive </a:t>
            </a:r>
            <a:r>
              <a:rPr lang="en-US" altLang="zh-CN" sz="2000" b="1" dirty="0">
                <a:solidFill>
                  <a:schemeClr val="tx1"/>
                </a:solidFill>
              </a:rPr>
              <a:t>correlation</a:t>
            </a:r>
            <a:r>
              <a:rPr lang="en-US" altLang="zh-CN" sz="2000" dirty="0">
                <a:solidFill>
                  <a:schemeClr val="tx1"/>
                </a:solidFill>
              </a:rPr>
              <a:t>, 0 is no </a:t>
            </a:r>
            <a:r>
              <a:rPr lang="en-US" altLang="zh-CN" sz="2000" b="1" dirty="0">
                <a:solidFill>
                  <a:schemeClr val="tx1"/>
                </a:solidFill>
              </a:rPr>
              <a:t>correlation</a:t>
            </a:r>
            <a:r>
              <a:rPr lang="en-US" altLang="zh-CN" sz="2000" dirty="0">
                <a:solidFill>
                  <a:schemeClr val="tx1"/>
                </a:solidFill>
              </a:rPr>
              <a:t>, and −1 is total negative </a:t>
            </a:r>
            <a:r>
              <a:rPr lang="en-US" altLang="zh-CN" sz="2000" b="1" dirty="0">
                <a:solidFill>
                  <a:schemeClr val="tx1"/>
                </a:solidFill>
              </a:rPr>
              <a:t>correlation</a:t>
            </a:r>
            <a:r>
              <a:rPr lang="en-US" altLang="zh-CN" sz="2000" dirty="0">
                <a:solidFill>
                  <a:schemeClr val="tx1"/>
                </a:solidFill>
              </a:rPr>
              <a:t>.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6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Advantage of Elastic net (</a:t>
            </a:r>
            <a:r>
              <a:rPr lang="en-US" altLang="zh-CN" dirty="0">
                <a:solidFill>
                  <a:srgbClr val="FF0000"/>
                </a:solidFill>
              </a:rPr>
              <a:t>Extra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Naive Elastic set can </a:t>
            </a:r>
            <a:r>
              <a:rPr lang="en-US" altLang="zh-CN" dirty="0">
                <a:solidFill>
                  <a:srgbClr val="CC00CC"/>
                </a:solidFill>
              </a:rPr>
              <a:t>be converted to lasso</a:t>
            </a:r>
            <a:r>
              <a:rPr lang="en-US" altLang="zh-CN" dirty="0"/>
              <a:t> with augmented data form </a:t>
            </a:r>
          </a:p>
          <a:p>
            <a:endParaRPr lang="en-US" altLang="zh-CN" dirty="0"/>
          </a:p>
          <a:p>
            <a:r>
              <a:rPr lang="en-US" altLang="zh-CN" dirty="0"/>
              <a:t>In the augmented formulation,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sample size </a:t>
            </a:r>
            <a:r>
              <a:rPr lang="en-US" altLang="zh-CN" dirty="0" err="1">
                <a:solidFill>
                  <a:srgbClr val="FF0000"/>
                </a:solidFill>
              </a:rPr>
              <a:t>n+p</a:t>
            </a:r>
            <a:r>
              <a:rPr lang="en-US" altLang="zh-CN" dirty="0">
                <a:solidFill>
                  <a:srgbClr val="FF0000"/>
                </a:solidFill>
              </a:rPr>
              <a:t> and X* has rank p 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can potentially select all the predictors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Naïve elastic net can perform automatic variable selection like lasso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1D6A-0996-492C-885A-AC62682C2A29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944"/>
            <a:ext cx="7665605" cy="585111"/>
          </a:xfrm>
        </p:spPr>
        <p:txBody>
          <a:bodyPr/>
          <a:lstStyle/>
          <a:p>
            <a:r>
              <a:rPr lang="en-US" altLang="zh-CN" sz="3200" dirty="0"/>
              <a:t>Summary: </a:t>
            </a:r>
            <a:br>
              <a:rPr lang="en-US" altLang="zh-CN" sz="3200" dirty="0"/>
            </a:br>
            <a:r>
              <a:rPr lang="en-US" altLang="zh-CN" sz="3200" dirty="0"/>
              <a:t>Regularized multivariate linear regression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615044"/>
                <a:ext cx="7886700" cy="492386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Model: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sz="2400" dirty="0"/>
                  <a:t>LR estimation:	</a:t>
                </a:r>
                <a:r>
                  <a:rPr lang="en-US" altLang="zh-CN" dirty="0"/>
                  <a:t> 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sz="2400" dirty="0"/>
                  <a:t>LASSO estimation: 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𝑎𝑟𝑔𝑚𝑖𝑛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sz="2400" dirty="0"/>
                  <a:t>Ridge regression estimation: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𝑎𝑟𝑔𝑚𝑖𝑛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615044"/>
                <a:ext cx="7886700" cy="4923869"/>
              </a:xfrm>
              <a:blipFill>
                <a:blip r:embed="rId2"/>
                <a:stretch>
                  <a:fillRect l="-1005" t="-1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F5355-33FA-4ABF-A46D-6F0985B51353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392409" y="3412945"/>
            <a:ext cx="1378424" cy="2733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43038" y="6077248"/>
            <a:ext cx="232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Error on data     </a:t>
            </a:r>
            <a:r>
              <a:rPr lang="en-US" altLang="zh-CN" sz="2400" dirty="0">
                <a:ea typeface="宋体" panose="02010600030101010101" pitchFamily="2" charset="-122"/>
              </a:rPr>
              <a:t>+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24653" y="6077248"/>
            <a:ext cx="1960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7919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Regularized multivariate linear regression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F08E-69F1-4DEE-89CE-BDF7BA78B20F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47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04636" y="1118288"/>
            <a:ext cx="7947378" cy="5603188"/>
            <a:chOff x="404636" y="1118288"/>
            <a:chExt cx="7947378" cy="5603188"/>
          </a:xfrm>
        </p:grpSpPr>
        <p:pic>
          <p:nvPicPr>
            <p:cNvPr id="7" name="内容占位符 6">
              <a:extLst>
                <a:ext uri="{FF2B5EF4-FFF2-40B4-BE49-F238E27FC236}">
                  <a16:creationId xmlns:a16="http://schemas.microsoft.com/office/drawing/2014/main" id="{DA89C655-D6D4-450D-B8A1-B42E2D6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36" y="1118288"/>
              <a:ext cx="7947378" cy="560318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980" y="1187102"/>
              <a:ext cx="7557276" cy="4602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12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More: A family of shrinkage estimators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 q &gt;=0, contours of constant value of                are shown for the case of two inputs.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568E-1B55-49FB-88ED-D3E7790A9717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73" y="1615044"/>
            <a:ext cx="3273044" cy="11281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27" y="2816455"/>
            <a:ext cx="1317646" cy="7470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42855"/>
            <a:ext cx="8024031" cy="24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More: A family of shrinkage estimators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3320" y="2500009"/>
            <a:ext cx="3452030" cy="3098042"/>
          </a:xfrm>
        </p:spPr>
        <p:txBody>
          <a:bodyPr/>
          <a:lstStyle/>
          <a:p>
            <a:r>
              <a:rPr lang="en-US" altLang="zh-CN" dirty="0"/>
              <a:t>all norms penalize larger weights </a:t>
            </a:r>
          </a:p>
          <a:p>
            <a:r>
              <a:rPr lang="en-US" altLang="zh-CN" dirty="0"/>
              <a:t>q &lt; 2 tends to create sparse (i.e. lots of 0 weights) </a:t>
            </a:r>
          </a:p>
          <a:p>
            <a:r>
              <a:rPr lang="en-US" altLang="zh-CN" dirty="0"/>
              <a:t>q &gt; 2 tends to push for similar weights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93FA-1445-45A1-96BE-A93610934D44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6" y="1921097"/>
            <a:ext cx="4255866" cy="42558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03992" y="1442658"/>
            <a:ext cx="2261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norms visualized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660" y="3220872"/>
            <a:ext cx="271646" cy="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aim to make the learned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• Generalize Well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Computational Scalable and Efficient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Robust / Trustworthy / </a:t>
            </a:r>
            <a:r>
              <a:rPr lang="en-US" altLang="zh-CN" dirty="0">
                <a:solidFill>
                  <a:srgbClr val="C00000"/>
                </a:solidFill>
              </a:rPr>
              <a:t>Interpretable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    • </a:t>
            </a:r>
            <a:r>
              <a:rPr lang="en-US" altLang="zh-CN" sz="2400" dirty="0"/>
              <a:t>Especially for some domains, this is about trust!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F888-E60A-43D3-8A95-A789D6B77BAA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15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aim to make the learned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• Generalize Well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Computational Scalable and Efficient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Robust / Trustworthy / </a:t>
            </a:r>
            <a:r>
              <a:rPr lang="en-US" altLang="zh-CN" dirty="0">
                <a:solidFill>
                  <a:srgbClr val="C00000"/>
                </a:solidFill>
              </a:rPr>
              <a:t>Interpretable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    • Especially for some domains, this is about trust!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A7B6-AEE5-44C1-AF27-7CEE96F560E6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5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FF23-1579-43CD-AB5E-3B9E39E601C8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6898D01-E228-4216-8891-0F710C8B7382}"/>
              </a:ext>
            </a:extLst>
          </p:cNvPr>
          <p:cNvSpPr/>
          <p:nvPr/>
        </p:nvSpPr>
        <p:spPr>
          <a:xfrm>
            <a:off x="154516" y="4880885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9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76265" y="1190357"/>
            <a:ext cx="7770373" cy="5411291"/>
            <a:chOff x="404636" y="1118288"/>
            <a:chExt cx="7947378" cy="5603188"/>
          </a:xfrm>
        </p:grpSpPr>
        <p:pic>
          <p:nvPicPr>
            <p:cNvPr id="8" name="内容占位符 6">
              <a:extLst>
                <a:ext uri="{FF2B5EF4-FFF2-40B4-BE49-F238E27FC236}">
                  <a16:creationId xmlns:a16="http://schemas.microsoft.com/office/drawing/2014/main" id="{DA89C655-D6D4-450D-B8A1-B42E2D6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636" y="1118288"/>
              <a:ext cx="7947378" cy="56031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980" y="1187102"/>
              <a:ext cx="7557276" cy="46027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Regularized multivariate linear regression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E54B-411D-4D07-B3FE-11411D99559B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76265" y="4653887"/>
            <a:ext cx="1081085" cy="423080"/>
          </a:xfrm>
          <a:prstGeom prst="right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</a:t>
            </a:r>
            <a:r>
              <a:rPr lang="en-US" altLang="zh-CN" dirty="0" err="1"/>
              <a:t>regularizers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15044"/>
                <a:ext cx="7886701" cy="45619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Generally, we don’t want huge weights </a:t>
                </a:r>
              </a:p>
              <a:p>
                <a:r>
                  <a:rPr lang="en-US" altLang="zh-CN" dirty="0"/>
                  <a:t>If weights are large, a small change in a feature can result in a large change in the prediction </a:t>
                </a:r>
              </a:p>
              <a:p>
                <a:r>
                  <a:rPr lang="en-US" altLang="zh-CN" dirty="0"/>
                  <a:t>Might also prefer weights of 0 for features that aren’t useful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15044"/>
                <a:ext cx="7886701" cy="4561919"/>
              </a:xfrm>
              <a:blipFill>
                <a:blip r:embed="rId2"/>
                <a:stretch>
                  <a:fillRect l="-1391" r="-927" b="-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CDB1-F1A5-4B0A-AA82-46DC24639903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8649" y="1817794"/>
            <a:ext cx="6537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L1: Sum of weights will penalize small values more:</a:t>
            </a:r>
            <a:endParaRPr lang="en-US" altLang="zh-CN" sz="2400" i="1" dirty="0">
              <a:latin typeface="Cambria Math" panose="02040503050406030204" pitchFamily="18" charset="0"/>
            </a:endParaRP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en-US" altLang="zh-CN" sz="2400" dirty="0"/>
              <a:t>L2: Squared weights penalizes large values more:</a:t>
            </a:r>
          </a:p>
        </p:txBody>
      </p:sp>
    </p:spTree>
    <p:extLst>
      <p:ext uri="{BB962C8B-B14F-4D97-AF65-F5344CB8AC3E}">
        <p14:creationId xmlns:p14="http://schemas.microsoft.com/office/powerpoint/2010/main" val="395459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Selection &amp; Generalization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Generalisation</a:t>
            </a:r>
            <a:r>
              <a:rPr lang="en-US" altLang="zh-CN" dirty="0"/>
              <a:t>: learn function / hypothesis from </a:t>
            </a:r>
            <a:r>
              <a:rPr lang="en-US" altLang="zh-CN" dirty="0">
                <a:solidFill>
                  <a:srgbClr val="CC00CC"/>
                </a:solidFill>
              </a:rPr>
              <a:t>past data </a:t>
            </a:r>
            <a:r>
              <a:rPr lang="en-US" altLang="zh-CN" dirty="0"/>
              <a:t>in order to “explain”, “predict”, “model” or “control” </a:t>
            </a:r>
            <a:r>
              <a:rPr lang="en-US" altLang="zh-CN" dirty="0">
                <a:solidFill>
                  <a:srgbClr val="CC00CC"/>
                </a:solidFill>
              </a:rPr>
              <a:t>new</a:t>
            </a:r>
            <a:r>
              <a:rPr lang="en-US" altLang="zh-CN" dirty="0"/>
              <a:t> data examples </a:t>
            </a:r>
          </a:p>
          <a:p>
            <a:endParaRPr lang="en-US" altLang="zh-CN" dirty="0"/>
          </a:p>
          <a:p>
            <a:r>
              <a:rPr lang="en-US" altLang="zh-CN" b="1" dirty="0" err="1"/>
              <a:t>Underfitting</a:t>
            </a:r>
            <a:r>
              <a:rPr lang="en-US" altLang="zh-CN" dirty="0"/>
              <a:t>: when model is too simple, both training and test errors are large </a:t>
            </a:r>
          </a:p>
          <a:p>
            <a:endParaRPr lang="en-US" altLang="zh-CN" dirty="0"/>
          </a:p>
          <a:p>
            <a:r>
              <a:rPr lang="en-US" altLang="zh-CN" b="1" dirty="0"/>
              <a:t>Overfitting</a:t>
            </a:r>
            <a:r>
              <a:rPr lang="en-US" altLang="zh-CN" dirty="0"/>
              <a:t>: when model is too complex and test  errors are large although training errors are small. </a:t>
            </a:r>
          </a:p>
          <a:p>
            <a:pPr lvl="1"/>
            <a:r>
              <a:rPr lang="en-US" altLang="zh-CN" dirty="0"/>
              <a:t>After learning knowledge, model tends to learn “</a:t>
            </a:r>
            <a:r>
              <a:rPr lang="en-US" altLang="zh-CN" dirty="0">
                <a:solidFill>
                  <a:srgbClr val="CC00CC"/>
                </a:solidFill>
              </a:rPr>
              <a:t>noise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23EC-1741-41A0-85A9-2015AD582E2A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Issue: Overfitting and </a:t>
            </a:r>
            <a:r>
              <a:rPr lang="en-US" altLang="zh-CN" dirty="0" err="1"/>
              <a:t>underfitting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AFB-D8C3-4C43-83AF-AF53DF223E6F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55</a:t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37433" y="2485751"/>
            <a:ext cx="8869134" cy="3105963"/>
            <a:chOff x="137433" y="2485751"/>
            <a:chExt cx="8869134" cy="310596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433" y="2485751"/>
              <a:ext cx="8869134" cy="234555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5010695"/>
              <a:ext cx="7838469" cy="581019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765588" y="1962531"/>
            <a:ext cx="1920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ea typeface="宋体" panose="02010600030101010101" pitchFamily="2" charset="-122"/>
              </a:rPr>
              <a:t>underfitting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37186" y="1962531"/>
            <a:ext cx="1698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overfitting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46624" y="1962531"/>
            <a:ext cx="1829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Looks good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28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Overfitting: Handled by Regularization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 err="1">
                <a:solidFill>
                  <a:srgbClr val="FF0000"/>
                </a:solidFill>
              </a:rPr>
              <a:t>regularizer</a:t>
            </a:r>
            <a:r>
              <a:rPr lang="en-US" altLang="zh-CN" dirty="0"/>
              <a:t> is an additional criteria to the loss function to make sure that we don’t </a:t>
            </a:r>
            <a:r>
              <a:rPr lang="en-US" altLang="zh-CN" dirty="0" err="1"/>
              <a:t>overfit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It’s called a </a:t>
            </a:r>
            <a:r>
              <a:rPr lang="en-US" altLang="zh-CN" dirty="0" err="1"/>
              <a:t>regularizer</a:t>
            </a:r>
            <a:r>
              <a:rPr lang="en-US" altLang="zh-CN" dirty="0"/>
              <a:t> since it tries to keep the parameters more normal/regular </a:t>
            </a:r>
          </a:p>
          <a:p>
            <a:endParaRPr lang="en-US" altLang="zh-CN" dirty="0"/>
          </a:p>
          <a:p>
            <a:r>
              <a:rPr lang="en-US" altLang="zh-CN" dirty="0"/>
              <a:t>It is a bias on the model forces the learning to prefer certain types of weights over others, e.g.,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B04D-B291-41EA-9CB8-21CE42F0978A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34" y="5025678"/>
            <a:ext cx="5487955" cy="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</a:t>
            </a:r>
            <a:r>
              <a:rPr lang="en-US" altLang="zh-CN" dirty="0"/>
              <a:t>and How to Select </a:t>
            </a:r>
            <a:r>
              <a:rPr lang="en-US" altLang="zh-CN" i="1" dirty="0">
                <a:solidFill>
                  <a:srgbClr val="FF0000"/>
                </a:solidFill>
              </a:rPr>
              <a:t>λ</a:t>
            </a:r>
            <a:r>
              <a:rPr lang="en-US" altLang="zh-CN" i="1" dirty="0"/>
              <a:t>?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Generalization ability </a:t>
                </a:r>
              </a:p>
              <a:p>
                <a:pPr marL="457200" lvl="1" indent="0">
                  <a:buNone/>
                </a:pP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k-folds CV to decide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Control the bias and Variance of the model (details in future lectures)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075" r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2BFB-8F73-4828-946B-E938EF0B2531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8650" y="3912167"/>
            <a:ext cx="6537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L1: Sum of weights will penalize small values more:</a:t>
            </a:r>
            <a:endParaRPr lang="en-US" altLang="zh-CN" sz="2400" i="1" dirty="0">
              <a:latin typeface="Cambria Math" panose="02040503050406030204" pitchFamily="18" charset="0"/>
            </a:endParaRP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en-US" altLang="zh-CN" sz="2400" dirty="0"/>
              <a:t>L2: Squared weights penalizes large values more:</a:t>
            </a:r>
          </a:p>
        </p:txBody>
      </p:sp>
    </p:spTree>
    <p:extLst>
      <p:ext uri="{BB962C8B-B14F-4D97-AF65-F5344CB8AC3E}">
        <p14:creationId xmlns:p14="http://schemas.microsoft.com/office/powerpoint/2010/main" val="262883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and How to Select </a:t>
            </a:r>
            <a:r>
              <a:rPr lang="en-US" altLang="zh-CN" i="1" dirty="0">
                <a:solidFill>
                  <a:srgbClr val="FF0000"/>
                </a:solidFill>
              </a:rPr>
              <a:t>λ</a:t>
            </a:r>
            <a:r>
              <a:rPr lang="en-US" altLang="zh-CN" i="1" dirty="0"/>
              <a:t>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15044"/>
            <a:ext cx="2715051" cy="4561919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Regularization path </a:t>
            </a:r>
            <a:r>
              <a:rPr lang="en-US" altLang="zh-CN" dirty="0"/>
              <a:t>of a Ridge Regression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4277-790C-4157-B223-5D57D4C97FF4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22448"/>
            <a:ext cx="2400300" cy="319166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686601" y="1388640"/>
            <a:ext cx="5047966" cy="5014726"/>
            <a:chOff x="3686601" y="1248987"/>
            <a:chExt cx="5047966" cy="501472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b="15304"/>
            <a:stretch/>
          </p:blipFill>
          <p:spPr>
            <a:xfrm>
              <a:off x="3686601" y="1248987"/>
              <a:ext cx="5047966" cy="47454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8403" y="5702710"/>
              <a:ext cx="4624485" cy="56100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756" y="2889927"/>
            <a:ext cx="1821647" cy="6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and How to Select </a:t>
            </a:r>
            <a:r>
              <a:rPr lang="en-US" altLang="zh-CN" i="1" dirty="0">
                <a:solidFill>
                  <a:srgbClr val="FF0000"/>
                </a:solidFill>
              </a:rPr>
              <a:t>λ</a:t>
            </a:r>
            <a:r>
              <a:rPr lang="en-US" altLang="zh-CN" i="1" dirty="0"/>
              <a:t>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15044"/>
            <a:ext cx="2715051" cy="4561919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Regularization path </a:t>
            </a:r>
            <a:r>
              <a:rPr lang="en-US" altLang="zh-CN" dirty="0"/>
              <a:t>of a Lasso Regression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A26-71DE-4659-9A8C-D2A351DEBB9E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77341"/>
            <a:ext cx="2488930" cy="32644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756" y="2889927"/>
            <a:ext cx="1821647" cy="68741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868858" y="1518418"/>
            <a:ext cx="4835284" cy="4837933"/>
            <a:chOff x="4040308" y="1213935"/>
            <a:chExt cx="4835284" cy="483793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/>
            <a:srcRect b="17462"/>
            <a:stretch/>
          </p:blipFill>
          <p:spPr>
            <a:xfrm>
              <a:off x="4040308" y="1213935"/>
              <a:ext cx="4835284" cy="465854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82419" y="5499772"/>
              <a:ext cx="4551061" cy="552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97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615044"/>
            <a:ext cx="7886701" cy="4561919"/>
          </a:xfrm>
        </p:spPr>
        <p:txBody>
          <a:bodyPr/>
          <a:lstStyle/>
          <a:p>
            <a:r>
              <a:rPr lang="en-US" altLang="zh-CN" dirty="0"/>
              <a:t>Review: (Ordinary) Least squares: squared loss (Normal Equation)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73F1-757C-4CBB-972F-599FD707C5F8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7E21740-1296-4C4F-B4D6-E91B709EFF01}"/>
              </a:ext>
            </a:extLst>
          </p:cNvPr>
          <p:cNvSpPr/>
          <p:nvPr/>
        </p:nvSpPr>
        <p:spPr>
          <a:xfrm>
            <a:off x="162277" y="1615044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 Recap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897B0-D6C1-44C3-ACDD-8E271560C94C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4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(supervised)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Four ways to train / perform optimization for linear regression models </a:t>
            </a:r>
          </a:p>
          <a:p>
            <a:pPr lvl="1"/>
            <a:r>
              <a:rPr lang="en-US" altLang="zh-CN" dirty="0"/>
              <a:t>Normal Equation </a:t>
            </a:r>
          </a:p>
          <a:p>
            <a:pPr lvl="1"/>
            <a:r>
              <a:rPr lang="en-US" altLang="zh-CN" dirty="0"/>
              <a:t>Gradient Descent (GD) </a:t>
            </a:r>
          </a:p>
          <a:p>
            <a:pPr lvl="1"/>
            <a:r>
              <a:rPr lang="en-US" altLang="zh-CN" dirty="0"/>
              <a:t>Stochastic GD </a:t>
            </a:r>
          </a:p>
          <a:p>
            <a:pPr lvl="1"/>
            <a:r>
              <a:rPr lang="en-US" altLang="zh-CN" dirty="0"/>
              <a:t>Newton’s method </a:t>
            </a:r>
          </a:p>
          <a:p>
            <a:endParaRPr lang="en-US" altLang="zh-CN" dirty="0"/>
          </a:p>
          <a:p>
            <a:r>
              <a:rPr lang="en-US" altLang="zh-CN" dirty="0"/>
              <a:t>Supervised regression models </a:t>
            </a:r>
          </a:p>
          <a:p>
            <a:pPr lvl="1"/>
            <a:r>
              <a:rPr lang="en-US" altLang="zh-CN" dirty="0"/>
              <a:t>Linear regression (LR) </a:t>
            </a:r>
          </a:p>
          <a:p>
            <a:pPr lvl="1"/>
            <a:r>
              <a:rPr lang="en-US" altLang="zh-CN" dirty="0"/>
              <a:t>LR with non-linear basis functions </a:t>
            </a:r>
          </a:p>
          <a:p>
            <a:pPr lvl="1"/>
            <a:r>
              <a:rPr lang="en-US" altLang="zh-CN" dirty="0"/>
              <a:t>Locally weighted LR </a:t>
            </a:r>
          </a:p>
          <a:p>
            <a:pPr lvl="1"/>
            <a:r>
              <a:rPr lang="en-US" altLang="zh-CN" dirty="0"/>
              <a:t>LR with Regularizations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0DB6-70DF-45AE-A1DE-F697E30A5748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4653887" y="2361063"/>
            <a:ext cx="532262" cy="1405719"/>
          </a:xfrm>
          <a:prstGeom prst="rightBrace">
            <a:avLst>
              <a:gd name="adj1" fmla="val 6602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5595582" y="4656162"/>
            <a:ext cx="519468" cy="994012"/>
          </a:xfrm>
          <a:prstGeom prst="rightBrace">
            <a:avLst>
              <a:gd name="adj1" fmla="val 6602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349922" y="2833089"/>
                <a:ext cx="3469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Variations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𝑎𝑟𝑔𝑚𝑖𝑛𝐿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zh-CN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922" y="2833089"/>
                <a:ext cx="3469348" cy="461665"/>
              </a:xfrm>
              <a:prstGeom prst="rect">
                <a:avLst/>
              </a:prstGeom>
              <a:blipFill>
                <a:blip r:embed="rId2"/>
                <a:stretch>
                  <a:fillRect l="-2812" t="-10667" r="-52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301004" y="4922335"/>
                <a:ext cx="24304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Variations of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i="1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004" y="4922335"/>
                <a:ext cx="2430409" cy="461665"/>
              </a:xfrm>
              <a:prstGeom prst="rect">
                <a:avLst/>
              </a:prstGeom>
              <a:blipFill>
                <a:blip r:embed="rId3"/>
                <a:stretch>
                  <a:fillRect l="-4020" t="-10526" r="-100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290039" y="5720565"/>
                <a:ext cx="2441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Variations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zh-CN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039" y="5720565"/>
                <a:ext cx="2441374" cy="461665"/>
              </a:xfrm>
              <a:prstGeom prst="rect">
                <a:avLst/>
              </a:prstGeom>
              <a:blipFill>
                <a:blip r:embed="rId4"/>
                <a:stretch>
                  <a:fillRect l="-4000" t="-10526" r="-1250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4461452" y="5977720"/>
            <a:ext cx="1653598" cy="136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Calibri" panose="020F0502020204030204"/>
                <a:sym typeface="+mn-ea"/>
              </a:rPr>
              <a:t>https://qiyanjun.github.io/2019f-UVA-CS6316-MachineLearning/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CB8A-4756-43DB-B1FF-1ACBFE80C22F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05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/>
              <a:t>Thanks for listening</a:t>
            </a:r>
            <a:endParaRPr lang="zh-CN" altLang="en-US" i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1FE-A07A-422D-9B74-32FCF9091BFD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Regression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69608C9-14D4-4FB1-9721-E2D632F2D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818" y="1372057"/>
            <a:ext cx="5070373" cy="45624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2AF7-40F3-4B03-8285-240461ADD125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3A5DCA-9FF1-4E8A-BC5E-82D1B68FC087}"/>
              </a:ext>
            </a:extLst>
          </p:cNvPr>
          <p:cNvSpPr/>
          <p:nvPr/>
        </p:nvSpPr>
        <p:spPr>
          <a:xfrm>
            <a:off x="6457950" y="1918422"/>
            <a:ext cx="2340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Training dataset consists of </a:t>
            </a:r>
            <a:r>
              <a:rPr lang="en-US" altLang="zh-CN" sz="2400" dirty="0">
                <a:solidFill>
                  <a:srgbClr val="0070C0"/>
                </a:solidFill>
              </a:rPr>
              <a:t>input-output</a:t>
            </a:r>
            <a:r>
              <a:rPr lang="en-US" altLang="zh-CN" sz="2400" dirty="0"/>
              <a:t> pairs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3EFB07-C01C-4D24-8999-6C201CBA5A5B}"/>
              </a:ext>
            </a:extLst>
          </p:cNvPr>
          <p:cNvSpPr/>
          <p:nvPr/>
        </p:nvSpPr>
        <p:spPr>
          <a:xfrm>
            <a:off x="6457951" y="4086935"/>
            <a:ext cx="2340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When, target Y is a </a:t>
            </a:r>
            <a:r>
              <a:rPr lang="zh-CN" altLang="en-US" sz="2400" dirty="0">
                <a:solidFill>
                  <a:srgbClr val="0070C0"/>
                </a:solidFill>
              </a:rPr>
              <a:t>continuous</a:t>
            </a:r>
            <a:r>
              <a:rPr lang="zh-CN" altLang="en-US" sz="2400" dirty="0"/>
              <a:t>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1740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3FDEE5-6EDF-402C-B1A6-EBE18FC6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3C98-6E4E-4992-A0A3-01347CB80C1F}" type="datetime1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1573F1-F92E-47E3-9115-D91BA238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18862E-737E-4999-AB1A-CC0DB58B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27AC1F-3E46-496A-AEB4-CF538F6718D7}"/>
              </a:ext>
            </a:extLst>
          </p:cNvPr>
          <p:cNvSpPr/>
          <p:nvPr/>
        </p:nvSpPr>
        <p:spPr>
          <a:xfrm>
            <a:off x="427221" y="324039"/>
            <a:ext cx="7650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dirty="0"/>
              <a:t>Review: Normal equation for LR</a:t>
            </a:r>
            <a:endParaRPr lang="en-US" altLang="zh-CN" sz="3600" dirty="0">
              <a:cs typeface="Calibri Light" panose="020F0302020204030204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38445EE-968D-4207-9671-4AE297E307BE}"/>
              </a:ext>
            </a:extLst>
          </p:cNvPr>
          <p:cNvSpPr txBox="1"/>
          <p:nvPr/>
        </p:nvSpPr>
        <p:spPr>
          <a:xfrm>
            <a:off x="239947" y="1299964"/>
            <a:ext cx="659246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184150" algn="l"/>
              </a:tabLst>
            </a:pPr>
            <a:r>
              <a:rPr lang="en-US" altLang="zh-CN" sz="2800" spc="-20" dirty="0">
                <a:latin typeface="Calibri" panose="020F0502020204030204"/>
                <a:cs typeface="Calibri" panose="020F0502020204030204"/>
              </a:rPr>
              <a:t>   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Write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cost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function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matrix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form: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1ACFD0-A4C1-47C5-8654-13AFF855C13D}"/>
                  </a:ext>
                </a:extLst>
              </p:cNvPr>
              <p:cNvSpPr/>
              <p:nvPr/>
            </p:nvSpPr>
            <p:spPr>
              <a:xfrm>
                <a:off x="201251" y="3952006"/>
                <a:ext cx="76613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69900" indent="-457200">
                  <a:lnSpc>
                    <a:spcPct val="100000"/>
                  </a:lnSpc>
                  <a:spcBef>
                    <a:spcPts val="1215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spc="-95" dirty="0">
                    <a:cs typeface="Calibri" panose="020F0502020204030204"/>
                  </a:rPr>
                  <a:t>To </a:t>
                </a:r>
                <a:r>
                  <a:rPr lang="en-US" altLang="zh-CN" sz="2800" spc="-10" dirty="0">
                    <a:cs typeface="Calibri" panose="020F0502020204030204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  <a:cs typeface="Calibri" panose="020F0502020204030204"/>
                      </a:rPr>
                      <m:t>𝐽</m:t>
                    </m:r>
                    <m:d>
                      <m:d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dPr>
                      <m:e>
                        <m:r>
                          <a:rPr lang="zh-CN" altLang="en-US" sz="2800" b="0" i="1" spc="-10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𝜃</m:t>
                        </m:r>
                      </m:e>
                    </m:d>
                    <m:r>
                      <a:rPr lang="en-US" altLang="zh-CN" sz="2800" b="0" i="1" spc="-10" smtClean="0">
                        <a:latin typeface="Cambria Math" panose="02040503050406030204" pitchFamily="18" charset="0"/>
                        <a:cs typeface="Calibri" panose="020F0502020204030204"/>
                      </a:rPr>
                      <m:t>,</m:t>
                    </m:r>
                  </m:oMath>
                </a14:m>
                <a:r>
                  <a:rPr lang="en-US" altLang="zh-CN" sz="2800" spc="-30" dirty="0">
                    <a:cs typeface="Calibri" panose="020F0502020204030204"/>
                  </a:rPr>
                  <a:t> take </a:t>
                </a:r>
                <a:r>
                  <a:rPr lang="en-US" altLang="zh-CN" sz="2800" spc="-10" dirty="0">
                    <a:cs typeface="Calibri" panose="020F0502020204030204"/>
                  </a:rPr>
                  <a:t>derivative </a:t>
                </a:r>
                <a:r>
                  <a:rPr lang="en-US" altLang="zh-CN" sz="2800" spc="-5" dirty="0">
                    <a:cs typeface="Calibri" panose="020F0502020204030204"/>
                  </a:rPr>
                  <a:t>and set </a:t>
                </a:r>
                <a:r>
                  <a:rPr lang="en-US" altLang="zh-CN" sz="2800" spc="-15" dirty="0">
                    <a:cs typeface="Calibri" panose="020F0502020204030204"/>
                  </a:rPr>
                  <a:t>to</a:t>
                </a:r>
                <a:r>
                  <a:rPr lang="en-US" altLang="zh-CN" sz="2800" spc="100" dirty="0">
                    <a:cs typeface="Calibri" panose="020F0502020204030204"/>
                  </a:rPr>
                  <a:t> </a:t>
                </a:r>
                <a:r>
                  <a:rPr lang="en-US" altLang="zh-CN" sz="2800" spc="-15" dirty="0">
                    <a:cs typeface="Calibri" panose="020F0502020204030204"/>
                  </a:rPr>
                  <a:t>zero:</a:t>
                </a:r>
                <a:endParaRPr lang="en-US" altLang="zh-CN" sz="2800" dirty="0"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1ACFD0-A4C1-47C5-8654-13AFF855C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51" y="3952006"/>
                <a:ext cx="7661328" cy="523220"/>
              </a:xfrm>
              <a:prstGeom prst="rect">
                <a:avLst/>
              </a:prstGeom>
              <a:blipFill>
                <a:blip r:embed="rId3"/>
                <a:stretch>
                  <a:fillRect l="-1273" t="-10465" r="-87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8369600B-3D6D-4220-8141-C5A7CAF43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25" y="4612754"/>
            <a:ext cx="4247153" cy="951704"/>
          </a:xfrm>
          <a:prstGeom prst="rect">
            <a:avLst/>
          </a:prstGeom>
        </p:spPr>
      </p:pic>
      <p:sp>
        <p:nvSpPr>
          <p:cNvPr id="17" name="object 50">
            <a:extLst>
              <a:ext uri="{FF2B5EF4-FFF2-40B4-BE49-F238E27FC236}">
                <a16:creationId xmlns:a16="http://schemas.microsoft.com/office/drawing/2014/main" id="{D9CADC3F-F4F8-49FE-81C1-E155E7155363}"/>
              </a:ext>
            </a:extLst>
          </p:cNvPr>
          <p:cNvSpPr/>
          <p:nvPr/>
        </p:nvSpPr>
        <p:spPr>
          <a:xfrm>
            <a:off x="1253369" y="5516297"/>
            <a:ext cx="1886272" cy="1037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51">
            <a:extLst>
              <a:ext uri="{FF2B5EF4-FFF2-40B4-BE49-F238E27FC236}">
                <a16:creationId xmlns:a16="http://schemas.microsoft.com/office/drawing/2014/main" id="{5930963F-FF17-4A40-8A90-9444A16E6A24}"/>
              </a:ext>
            </a:extLst>
          </p:cNvPr>
          <p:cNvSpPr/>
          <p:nvPr/>
        </p:nvSpPr>
        <p:spPr>
          <a:xfrm>
            <a:off x="1253369" y="5516297"/>
            <a:ext cx="1886585" cy="1037590"/>
          </a:xfrm>
          <a:custGeom>
            <a:avLst/>
            <a:gdLst/>
            <a:ahLst/>
            <a:cxnLst/>
            <a:rect l="l" t="t" r="r" b="b"/>
            <a:pathLst>
              <a:path w="1886585" h="1037590">
                <a:moveTo>
                  <a:pt x="0" y="259323"/>
                </a:moveTo>
                <a:lnTo>
                  <a:pt x="1367628" y="259323"/>
                </a:lnTo>
                <a:lnTo>
                  <a:pt x="1367628" y="0"/>
                </a:lnTo>
                <a:lnTo>
                  <a:pt x="1886273" y="518645"/>
                </a:lnTo>
                <a:lnTo>
                  <a:pt x="1367628" y="1037291"/>
                </a:lnTo>
                <a:lnTo>
                  <a:pt x="1367628" y="777969"/>
                </a:lnTo>
                <a:lnTo>
                  <a:pt x="0" y="777969"/>
                </a:lnTo>
                <a:lnTo>
                  <a:pt x="0" y="259323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52">
            <a:extLst>
              <a:ext uri="{FF2B5EF4-FFF2-40B4-BE49-F238E27FC236}">
                <a16:creationId xmlns:a16="http://schemas.microsoft.com/office/drawing/2014/main" id="{35D02079-8E65-4686-BAF6-0AEAF0969513}"/>
              </a:ext>
            </a:extLst>
          </p:cNvPr>
          <p:cNvSpPr txBox="1"/>
          <p:nvPr/>
        </p:nvSpPr>
        <p:spPr>
          <a:xfrm>
            <a:off x="1494583" y="5734148"/>
            <a:ext cx="1144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Closed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form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53">
            <a:extLst>
              <a:ext uri="{FF2B5EF4-FFF2-40B4-BE49-F238E27FC236}">
                <a16:creationId xmlns:a16="http://schemas.microsoft.com/office/drawing/2014/main" id="{9219BBCB-8005-48FF-B04B-F2D315530EB8}"/>
              </a:ext>
            </a:extLst>
          </p:cNvPr>
          <p:cNvSpPr txBox="1"/>
          <p:nvPr/>
        </p:nvSpPr>
        <p:spPr>
          <a:xfrm>
            <a:off x="1677907" y="6002373"/>
            <a:ext cx="77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solution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CA09C42-055B-4CB4-B6DA-C02CE443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557" y="5561883"/>
            <a:ext cx="2128195" cy="6442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80" b="2500"/>
          <a:stretch>
            <a:fillRect/>
          </a:stretch>
        </p:blipFill>
        <p:spPr>
          <a:xfrm>
            <a:off x="427221" y="927005"/>
            <a:ext cx="8318500" cy="23431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A9681FB1-3E11-4A64-9D0B-61705CFA74EC}"/>
              </a:ext>
            </a:extLst>
          </p:cNvPr>
          <p:cNvSpPr/>
          <p:nvPr/>
        </p:nvSpPr>
        <p:spPr>
          <a:xfrm>
            <a:off x="6062763" y="4497677"/>
            <a:ext cx="16922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2800" spc="-10" dirty="0">
                <a:cs typeface="Calibri" panose="020F0502020204030204"/>
              </a:rPr>
              <a:t>Assume </a:t>
            </a:r>
            <a:r>
              <a:rPr lang="en-US" altLang="zh-CN" sz="2800" spc="-10" dirty="0">
                <a:solidFill>
                  <a:srgbClr val="0070C0"/>
                </a:solidFill>
                <a:cs typeface="Calibri" panose="020F0502020204030204"/>
              </a:rPr>
              <a:t>that </a:t>
            </a:r>
            <a:r>
              <a:rPr lang="en-US" altLang="zh-CN" sz="2800" i="1" spc="-10" dirty="0">
                <a:solidFill>
                  <a:srgbClr val="0070C0"/>
                </a:solidFill>
                <a:cs typeface="Calibri" panose="020F0502020204030204"/>
              </a:rPr>
              <a:t>X</a:t>
            </a:r>
            <a:r>
              <a:rPr lang="en-US" altLang="zh-CN" sz="2800" i="1" spc="-10" baseline="30000" dirty="0">
                <a:solidFill>
                  <a:srgbClr val="0070C0"/>
                </a:solidFill>
                <a:cs typeface="Calibri" panose="020F0502020204030204"/>
              </a:rPr>
              <a:t>T</a:t>
            </a:r>
            <a:r>
              <a:rPr lang="en-US" altLang="zh-CN" sz="2800" i="1" spc="-10" dirty="0">
                <a:solidFill>
                  <a:srgbClr val="0070C0"/>
                </a:solidFill>
                <a:cs typeface="Calibri" panose="020F0502020204030204"/>
              </a:rPr>
              <a:t>X</a:t>
            </a:r>
            <a:r>
              <a:rPr lang="en-US" altLang="zh-CN" sz="2800" spc="-10" dirty="0">
                <a:solidFill>
                  <a:srgbClr val="0070C0"/>
                </a:solidFill>
                <a:cs typeface="Calibri" panose="020F0502020204030204"/>
              </a:rPr>
              <a:t> is invertible</a:t>
            </a:r>
            <a:endParaRPr lang="en-US" altLang="zh-CN" sz="2800" dirty="0">
              <a:solidFill>
                <a:srgbClr val="0070C0"/>
              </a:solidFill>
              <a:cs typeface="Calibri" panose="020F0502020204030204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C631B49-CED9-4AAC-92D3-05FE7DAE63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965" y="1741136"/>
            <a:ext cx="4581703" cy="22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 animBg="1"/>
      <p:bldP spid="18" grpId="0" animBg="1"/>
      <p:bldP spid="19" grpId="0"/>
      <p:bldP spid="20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Comments on the normal equation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C38D5-4391-48F6-8E0A-2C427B849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What if X has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less than full column rank? 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→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Not Invertible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D4F3-34D7-47CF-8B32-6A157C6EDC2C}" type="datetime1">
              <a:rPr lang="zh-CN" altLang="en-US" smtClean="0"/>
              <a:t>2021/3/14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58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8578</TotalTime>
  <Words>1997</Words>
  <Application>Microsoft Office PowerPoint</Application>
  <PresentationFormat>全屏显示(4:3)</PresentationFormat>
  <Paragraphs>506</Paragraphs>
  <Slides>63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Yu Gothic</vt:lpstr>
      <vt:lpstr>等线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Last: Multivariate Linear Regression with basis Expansion</vt:lpstr>
      <vt:lpstr>Today: Regularized multivariate linear regression</vt:lpstr>
      <vt:lpstr>We aim to make the learned model</vt:lpstr>
      <vt:lpstr>Today</vt:lpstr>
      <vt:lpstr>Supervised Regression</vt:lpstr>
      <vt:lpstr>PowerPoint 演示文稿</vt:lpstr>
      <vt:lpstr>Comments on the normal equation</vt:lpstr>
      <vt:lpstr>Today</vt:lpstr>
      <vt:lpstr>Review: Vector norms</vt:lpstr>
      <vt:lpstr>Review: Vector norms</vt:lpstr>
      <vt:lpstr>Review: Vector norms</vt:lpstr>
      <vt:lpstr>Ridge Regression / L2 Regularization</vt:lpstr>
      <vt:lpstr>Extra: Positive Definite Matrix</vt:lpstr>
      <vt:lpstr>Ridge Regression / Squared Loss+L2</vt:lpstr>
      <vt:lpstr>Ridge Regression / Squared Loss+L2</vt:lpstr>
      <vt:lpstr>Ridge Regression / Squared Loss+L2</vt:lpstr>
      <vt:lpstr>Objective Function’s Contour lines from Ridge Regression</vt:lpstr>
      <vt:lpstr>Objective Function’s Contour lines from Ridge Regression</vt:lpstr>
      <vt:lpstr>Least Square+L2: Ridge solution</vt:lpstr>
      <vt:lpstr>Least Square+L2: Ridge solution</vt:lpstr>
      <vt:lpstr>Parameter Shrinkage</vt:lpstr>
      <vt:lpstr>Extra: two forms of Ridge Regression</vt:lpstr>
      <vt:lpstr>Ridge Regression: Squared Loss+L2</vt:lpstr>
      <vt:lpstr>Ridge Regression: Squared Loss+L2</vt:lpstr>
      <vt:lpstr>Ridge Regression: Squared Loss+L2</vt:lpstr>
      <vt:lpstr>Ridge Regression: Squared Loss+L2</vt:lpstr>
      <vt:lpstr>PowerPoint 演示文稿</vt:lpstr>
      <vt:lpstr>Today</vt:lpstr>
      <vt:lpstr>Lasso: Implicit Feature Selection</vt:lpstr>
      <vt:lpstr>Lasso: Implicit Feature Selection</vt:lpstr>
      <vt:lpstr>Lasso (least absolute shrinkage and selection operator) / Squared Loss+L1</vt:lpstr>
      <vt:lpstr>Lasso / Squared Loss+L1</vt:lpstr>
      <vt:lpstr>Lasso / Squared Loss+L1</vt:lpstr>
      <vt:lpstr>Lasso &amp; Ridge</vt:lpstr>
      <vt:lpstr>Lasso</vt:lpstr>
      <vt:lpstr>Today</vt:lpstr>
      <vt:lpstr>Lasso when p&gt;n</vt:lpstr>
      <vt:lpstr>(3) Hybrid of Ridge and Lasso :  Elastic Net regularization</vt:lpstr>
      <vt:lpstr>Naïve elastic net</vt:lpstr>
      <vt:lpstr>Naïve elastic net</vt:lpstr>
      <vt:lpstr>Geometry of elastic net</vt:lpstr>
      <vt:lpstr>More Ways for Measuring Regression Predictions: Correlation Coefficient</vt:lpstr>
      <vt:lpstr>Advantage of Elastic net (Extra)</vt:lpstr>
      <vt:lpstr>Summary:  Regularized multivariate linear regression</vt:lpstr>
      <vt:lpstr>Regularized multivariate linear regression</vt:lpstr>
      <vt:lpstr>More: A family of shrinkage estimators</vt:lpstr>
      <vt:lpstr>More: A family of shrinkage estimators</vt:lpstr>
      <vt:lpstr>We aim to make the learned model</vt:lpstr>
      <vt:lpstr>Today</vt:lpstr>
      <vt:lpstr>Regularized multivariate linear regression</vt:lpstr>
      <vt:lpstr>Common regularizers</vt:lpstr>
      <vt:lpstr>Model Selection &amp; Generalization </vt:lpstr>
      <vt:lpstr>Issue: Overfitting and underfitting</vt:lpstr>
      <vt:lpstr>Overfitting: Handled by Regularization</vt:lpstr>
      <vt:lpstr>Why and How to Select λ? </vt:lpstr>
      <vt:lpstr>WHY and How to Select λ? </vt:lpstr>
      <vt:lpstr>WHY and How to Select λ? </vt:lpstr>
      <vt:lpstr>Today Recap</vt:lpstr>
      <vt:lpstr>Regression (supervised)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马 添毅</cp:lastModifiedBy>
  <cp:revision>331</cp:revision>
  <dcterms:created xsi:type="dcterms:W3CDTF">2019-04-07T06:41:07Z</dcterms:created>
  <dcterms:modified xsi:type="dcterms:W3CDTF">2021-03-14T09:15:00Z</dcterms:modified>
</cp:coreProperties>
</file>